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Raleway"/>
      <p:regular r:id="rId38"/>
      <p:bold r:id="rId39"/>
      <p:italic r:id="rId40"/>
      <p:boldItalic r:id="rId41"/>
    </p:embeddedFont>
    <p:embeddedFont>
      <p:font typeface="Roboto"/>
      <p:regular r:id="rId42"/>
      <p:bold r:id="rId43"/>
      <p:italic r:id="rId44"/>
      <p:boldItalic r:id="rId45"/>
    </p:embeddedFont>
    <p:embeddedFont>
      <p:font typeface="Lato"/>
      <p:regular r:id="rId46"/>
      <p:bold r:id="rId47"/>
      <p:italic r:id="rId48"/>
      <p:boldItalic r:id="rId49"/>
    </p:embeddedFont>
    <p:embeddedFont>
      <p:font typeface="Lato Light"/>
      <p:regular r:id="rId50"/>
      <p:bold r:id="rId51"/>
      <p:italic r:id="rId52"/>
      <p:boldItalic r:id="rId53"/>
    </p:embeddedFont>
    <p:embeddedFont>
      <p:font typeface="EB Garamond"/>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pos="3798">
          <p15:clr>
            <a:srgbClr val="747775"/>
          </p15:clr>
        </p15:guide>
        <p15:guide id="4" orient="horz" pos="304">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Lily Ren"/>
  <p:cmAuthor clrIdx="1" id="1" initials="" lastIdx="1" name="Suzana Tra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B40A9F-E2B0-4C8A-A032-61C725F4B576}">
  <a:tblStyle styleId="{BCB40A9F-E2B0-4C8A-A032-61C725F4B5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3798"/>
        <p:guide pos="3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oboto-regular.fntdata"/><Relationship Id="rId41" Type="http://schemas.openxmlformats.org/officeDocument/2006/relationships/font" Target="fonts/Raleway-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Lato-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aleway-bold.fntdata"/><Relationship Id="rId38" Type="http://schemas.openxmlformats.org/officeDocument/2006/relationships/font" Target="fonts/Raleway-regular.fntdata"/><Relationship Id="rId61" Type="http://schemas.openxmlformats.org/officeDocument/2006/relationships/font" Target="fonts/OpenSans-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Light-bold.fntdata"/><Relationship Id="rId50" Type="http://schemas.openxmlformats.org/officeDocument/2006/relationships/font" Target="fonts/LatoLight-regular.fntdata"/><Relationship Id="rId53" Type="http://schemas.openxmlformats.org/officeDocument/2006/relationships/font" Target="fonts/LatoLight-boldItalic.fntdata"/><Relationship Id="rId52" Type="http://schemas.openxmlformats.org/officeDocument/2006/relationships/font" Target="fonts/LatoLight-italic.fntdata"/><Relationship Id="rId11" Type="http://schemas.openxmlformats.org/officeDocument/2006/relationships/slide" Target="slides/slide4.xml"/><Relationship Id="rId55" Type="http://schemas.openxmlformats.org/officeDocument/2006/relationships/font" Target="fonts/EBGaramond-bold.fntdata"/><Relationship Id="rId10" Type="http://schemas.openxmlformats.org/officeDocument/2006/relationships/slide" Target="slides/slide3.xml"/><Relationship Id="rId54" Type="http://schemas.openxmlformats.org/officeDocument/2006/relationships/font" Target="fonts/EBGaramond-regular.fntdata"/><Relationship Id="rId13" Type="http://schemas.openxmlformats.org/officeDocument/2006/relationships/slide" Target="slides/slide6.xml"/><Relationship Id="rId57" Type="http://schemas.openxmlformats.org/officeDocument/2006/relationships/font" Target="fonts/EBGaramond-boldItalic.fntdata"/><Relationship Id="rId12" Type="http://schemas.openxmlformats.org/officeDocument/2006/relationships/slide" Target="slides/slide5.xml"/><Relationship Id="rId56" Type="http://schemas.openxmlformats.org/officeDocument/2006/relationships/font" Target="fonts/EBGaramond-italic.fntdata"/><Relationship Id="rId15" Type="http://schemas.openxmlformats.org/officeDocument/2006/relationships/slide" Target="slides/slide8.xml"/><Relationship Id="rId59" Type="http://schemas.openxmlformats.org/officeDocument/2006/relationships/font" Target="fonts/OpenSans-bold.fntdata"/><Relationship Id="rId14" Type="http://schemas.openxmlformats.org/officeDocument/2006/relationships/slide" Target="slides/slide7.xml"/><Relationship Id="rId58" Type="http://schemas.openxmlformats.org/officeDocument/2006/relationships/font" Target="fonts/OpenSans-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14T22:36:01.673">
    <p:pos x="6000" y="0"/>
    <p:text>Source: https://www.projectmanagement.ugent.be/research/project_scheduling/RCMPSP</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1-14T22:37:46.199">
    <p:pos x="6000" y="0"/>
    <p:text>@strac@ualberta.ca might remove this slide, we can just talk about how typically priority rules are used to determine priority, but this was given to us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1-14T21:54:33.084">
    <p:pos x="6000" y="0"/>
    <p:text>I actually found papers on reactive project scheduling… we just can’t really use it in our case with ZERO relationships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11-13T23:45:46.185">
    <p:pos x="3453" y="491"/>
    <p:text>@xr@ualberta.ca if you can think of a better icon for 'save money' please feel free to replace XD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cfe6bf21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cfe6bf21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201b6a3b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6201b6a3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201b6a3b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6201b6a3b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9cfe6bf21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9cfe6bf21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201b6a3b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201b6a3b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201b6a3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201b6a3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201b6a3b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201b6a3b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6201b6a3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6201b6a3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cfe6bf21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9cfe6bf21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9c54a8067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9c54a8067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1b2a1ef9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1b2a1ef9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rgbClr val="595959"/>
                </a:solidFill>
                <a:latin typeface="Lato"/>
                <a:ea typeface="Lato"/>
                <a:cs typeface="Lato"/>
                <a:sym typeface="Lato"/>
              </a:rPr>
              <a:t>。</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61b2a1ef9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61b2a1ef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rgbClr val="595959"/>
              </a:solidFill>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1b2a1ef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61b2a1ef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8e3a01fd0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8e3a01fd0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8e3a01fd0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8e3a01fd0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c54a8067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c54a8067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615e6d9fcc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615e6d9fcc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Typically </a:t>
            </a:r>
            <a:r>
              <a:rPr lang="en-GB"/>
              <a:t>priority</a:t>
            </a:r>
            <a:r>
              <a:rPr lang="en-GB"/>
              <a:t> rules </a:t>
            </a:r>
            <a:r>
              <a:rPr lang="en-GB"/>
              <a:t>(PR) heuristics are used to determine scheduling priorities for RCMPSPs. PR heuristics are used because they’re relatively simple and fast to implement. Using minimum slack to prioritize projects has been found to work well though literature has remained inconclusive about which PR performs the best.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615e6d9fc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615e6d9fc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Reactive project scheduling involves modifying the </a:t>
            </a:r>
            <a:r>
              <a:rPr lang="en-GB"/>
              <a:t>baseline</a:t>
            </a:r>
            <a:r>
              <a:rPr lang="en-GB"/>
              <a:t> </a:t>
            </a:r>
            <a:r>
              <a:rPr lang="en-GB"/>
              <a:t>schedule</a:t>
            </a:r>
            <a:r>
              <a:rPr lang="en-GB"/>
              <a:t> when unanticipated disturbance events occur. There isn’t much research </a:t>
            </a:r>
            <a:r>
              <a:rPr lang="en-GB"/>
              <a:t>available</a:t>
            </a:r>
            <a:r>
              <a:rPr lang="en-GB"/>
              <a:t> on reactive multi-scheduling problems, but methods for reactive scheduling includes complete rescheduling, where a schedule is completely regenerated when disruptions occur. This method is </a:t>
            </a:r>
            <a:r>
              <a:rPr lang="en-GB"/>
              <a:t>helpful</a:t>
            </a:r>
            <a:r>
              <a:rPr lang="en-GB"/>
              <a:t> in that it provides better makespan performance and is </a:t>
            </a:r>
            <a:r>
              <a:rPr lang="en-GB"/>
              <a:t>generally used in most of the literature reviewed.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With the information provided, Group 7 understands that we require a solution to a Resource-Constrained Multi-Project Scheduling Problem, in which a portfolio of projects is scheduled, and project implementation requires sharing organization resources amongst the multiple projects. In Assignment A, projects are provided different priorities and in Assignment B, the objective is to minimize delay costs. Constraints and prescribed timelines limit the projects that can occur within specific time periods and management methods are required to allocate resources and schedule projects within a portfolio.</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The approach to solve the project will involve assuming each project within the portfolio as an activity within a mega-project. This is a method that is widely referenced in literature. A significant amount f research has also been completed in RCMPSP because the problem is applicable and relevant in the construction industry.</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 heuristics were also used in papers looking to minimize delay costs, where using </a:t>
            </a:r>
            <a:r>
              <a:rPr lang="en-GB"/>
              <a:t>maximum delay penalty to define priorities resulted in the least delay penalties compared to other PRs.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Assignment A involves a portfolio of municipal drainage and water infrastructure initiatives that the problem asks us to schedule. These projects are separated into 3 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Client-demanded projects involve infrastructure installation or repairs, prioritized projects that are assigned a </a:t>
            </a:r>
            <a:r>
              <a:rPr lang="en-GB"/>
              <a:t>priority</a:t>
            </a:r>
            <a:r>
              <a:rPr lang="en-GB"/>
              <a:t> related to the risk to normal operations, and emergency projects that need immediate response to mitigate significant client impacts.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Based on Browning &amp; Yassine, projects are delayed when the resource capacity is less than the duration required to </a:t>
            </a:r>
            <a:r>
              <a:rPr lang="en-GB"/>
              <a:t>complete all desired projects</a:t>
            </a:r>
            <a:r>
              <a:rPr lang="en-GB"/>
              <a:t>. Question 1 of Assignment A has a resource capacity of 118 days based on the 8 available crews over the 3 week planning window. 149 days of work is required to </a:t>
            </a:r>
            <a:r>
              <a:rPr lang="en-GB"/>
              <a:t>complete</a:t>
            </a:r>
            <a:r>
              <a:rPr lang="en-GB"/>
              <a:t> applicable projects by October 23. For question 2, a resource capacity of 158 days is available for a 4 week planning window, compared to 191 days of work that is required to complete all projects by October 28. So the conclusion is that for both Questions 1 and 2, there will be projects that are </a:t>
            </a:r>
            <a:r>
              <a:rPr lang="en-GB"/>
              <a:t>delayed</a:t>
            </a:r>
            <a:r>
              <a:rPr lang="en-GB"/>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07" name="Shape 107"/>
        <p:cNvGrpSpPr/>
        <p:nvPr/>
      </p:nvGrpSpPr>
      <p:grpSpPr>
        <a:xfrm>
          <a:off x="0" y="0"/>
          <a:ext cx="0" cy="0"/>
          <a:chOff x="0" y="0"/>
          <a:chExt cx="0" cy="0"/>
        </a:xfrm>
      </p:grpSpPr>
      <p:sp>
        <p:nvSpPr>
          <p:cNvPr id="108" name="Google Shape;108;p1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1"/>
          <p:cNvGrpSpPr/>
          <p:nvPr/>
        </p:nvGrpSpPr>
        <p:grpSpPr>
          <a:xfrm>
            <a:off x="5249992" y="1191256"/>
            <a:ext cx="745763" cy="45826"/>
            <a:chOff x="4580561" y="2589004"/>
            <a:chExt cx="1064464" cy="25200"/>
          </a:xfrm>
        </p:grpSpPr>
        <p:sp>
          <p:nvSpPr>
            <p:cNvPr id="110" name="Google Shape;110;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1"/>
          <p:cNvSpPr txBox="1"/>
          <p:nvPr>
            <p:ph type="title"/>
          </p:nvPr>
        </p:nvSpPr>
        <p:spPr>
          <a:xfrm>
            <a:off x="51496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3" name="Google Shape;113;p11"/>
          <p:cNvSpPr txBox="1"/>
          <p:nvPr>
            <p:ph idx="1" type="body"/>
          </p:nvPr>
        </p:nvSpPr>
        <p:spPr>
          <a:xfrm>
            <a:off x="51408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19" name="Shape 119"/>
        <p:cNvGrpSpPr/>
        <p:nvPr/>
      </p:nvGrpSpPr>
      <p:grpSpPr>
        <a:xfrm>
          <a:off x="0" y="0"/>
          <a:ext cx="0" cy="0"/>
          <a:chOff x="0" y="0"/>
          <a:chExt cx="0" cy="0"/>
        </a:xfrm>
      </p:grpSpPr>
      <p:grpSp>
        <p:nvGrpSpPr>
          <p:cNvPr id="120" name="Google Shape;120;p12"/>
          <p:cNvGrpSpPr/>
          <p:nvPr/>
        </p:nvGrpSpPr>
        <p:grpSpPr>
          <a:xfrm>
            <a:off x="830392" y="4169130"/>
            <a:ext cx="745763" cy="45826"/>
            <a:chOff x="4580561" y="2589004"/>
            <a:chExt cx="1064464" cy="25200"/>
          </a:xfrm>
        </p:grpSpPr>
        <p:sp>
          <p:nvSpPr>
            <p:cNvPr id="121" name="Google Shape;121;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4" name="Google Shape;124;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25" name="Google Shape;125;p12">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2">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7" name="Google Shape;127;p12">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8" name="Google Shape;128;p12">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p1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3"/>
          <p:cNvGrpSpPr/>
          <p:nvPr/>
        </p:nvGrpSpPr>
        <p:grpSpPr>
          <a:xfrm>
            <a:off x="830392" y="1191256"/>
            <a:ext cx="745763" cy="45826"/>
            <a:chOff x="4580561" y="2589004"/>
            <a:chExt cx="1064464" cy="25200"/>
          </a:xfrm>
        </p:grpSpPr>
        <p:sp>
          <p:nvSpPr>
            <p:cNvPr id="132" name="Google Shape;132;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5" name="Google Shape;135;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6" name="Google Shape;136;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7" name="Google Shape;137;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8" name="Google Shape;138;p13">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 name="Google Shape;139;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0" name="Google Shape;140;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1" name="Google Shape;141;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2" name="Shape 142"/>
        <p:cNvGrpSpPr/>
        <p:nvPr/>
      </p:nvGrpSpPr>
      <p:grpSpPr>
        <a:xfrm>
          <a:off x="0" y="0"/>
          <a:ext cx="0" cy="0"/>
          <a:chOff x="0" y="0"/>
          <a:chExt cx="0" cy="0"/>
        </a:xfrm>
      </p:grpSpPr>
      <p:sp>
        <p:nvSpPr>
          <p:cNvPr id="143" name="Google Shape;143;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4" name="Google Shape;14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5" name="Google Shape;145;p14">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4">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7" name="Google Shape;147;p14">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8" name="Google Shape;148;p14">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49" name="Shape 149"/>
        <p:cNvGrpSpPr/>
        <p:nvPr/>
      </p:nvGrpSpPr>
      <p:grpSpPr>
        <a:xfrm>
          <a:off x="0" y="0"/>
          <a:ext cx="0" cy="0"/>
          <a:chOff x="0" y="0"/>
          <a:chExt cx="0" cy="0"/>
        </a:xfrm>
      </p:grpSpPr>
      <p:grpSp>
        <p:nvGrpSpPr>
          <p:cNvPr id="150" name="Google Shape;150;p15"/>
          <p:cNvGrpSpPr/>
          <p:nvPr/>
        </p:nvGrpSpPr>
        <p:grpSpPr>
          <a:xfrm>
            <a:off x="830392" y="4169130"/>
            <a:ext cx="745763" cy="45826"/>
            <a:chOff x="4580561" y="2589004"/>
            <a:chExt cx="1064464" cy="25200"/>
          </a:xfrm>
        </p:grpSpPr>
        <p:sp>
          <p:nvSpPr>
            <p:cNvPr id="151" name="Google Shape;151;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4" name="Google Shape;154;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5" name="Google Shape;155;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6" name="Google Shape;156;p15">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15">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8" name="Google Shape;158;p15">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9" name="Google Shape;159;p15">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
        <p:nvSpPr>
          <p:cNvPr id="161" name="Google Shape;161;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62" name="Google Shape;162;p16">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 name="Google Shape;163;p1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4" name="Google Shape;164;p1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5" name="Google Shape;165;p1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66" name="Shape 166"/>
        <p:cNvGrpSpPr/>
        <p:nvPr/>
      </p:nvGrpSpPr>
      <p:grpSpPr>
        <a:xfrm>
          <a:off x="0" y="0"/>
          <a:ext cx="0" cy="0"/>
          <a:chOff x="0" y="0"/>
          <a:chExt cx="0" cy="0"/>
        </a:xfrm>
      </p:grpSpPr>
      <p:sp>
        <p:nvSpPr>
          <p:cNvPr id="167" name="Google Shape;167;p17"/>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68" name="Google Shape;168;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9" name="Shape 169"/>
        <p:cNvGrpSpPr/>
        <p:nvPr/>
      </p:nvGrpSpPr>
      <p:grpSpPr>
        <a:xfrm>
          <a:off x="0" y="0"/>
          <a:ext cx="0" cy="0"/>
          <a:chOff x="0" y="0"/>
          <a:chExt cx="0" cy="0"/>
        </a:xfrm>
      </p:grpSpPr>
      <p:grpSp>
        <p:nvGrpSpPr>
          <p:cNvPr id="170" name="Google Shape;170;p18"/>
          <p:cNvGrpSpPr/>
          <p:nvPr/>
        </p:nvGrpSpPr>
        <p:grpSpPr>
          <a:xfrm>
            <a:off x="830392" y="1191256"/>
            <a:ext cx="745763" cy="45826"/>
            <a:chOff x="4580561" y="2589004"/>
            <a:chExt cx="1064464" cy="25200"/>
          </a:xfrm>
        </p:grpSpPr>
        <p:sp>
          <p:nvSpPr>
            <p:cNvPr id="171" name="Google Shape;171;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type="title"/>
          </p:nvPr>
        </p:nvSpPr>
        <p:spPr>
          <a:xfrm>
            <a:off x="729450" y="1322450"/>
            <a:ext cx="4035000" cy="1249200"/>
          </a:xfrm>
          <a:prstGeom prst="rect">
            <a:avLst/>
          </a:prstGeom>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4" name="Google Shape;174;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75" name="Google Shape;175;p18">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 name="Google Shape;176;p18">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7" name="Google Shape;177;p18">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8" name="Google Shape;178;p18">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9" name="Shape 19"/>
        <p:cNvGrpSpPr/>
        <p:nvPr/>
      </p:nvGrpSpPr>
      <p:grpSpPr>
        <a:xfrm>
          <a:off x="0" y="0"/>
          <a:ext cx="0" cy="0"/>
          <a:chOff x="0" y="0"/>
          <a:chExt cx="0" cy="0"/>
        </a:xfrm>
      </p:grpSpPr>
      <p:pic>
        <p:nvPicPr>
          <p:cNvPr descr="shutterstock_429987889_edited.jpg" id="20" name="Google Shape;20;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5"/>
          <p:cNvGrpSpPr/>
          <p:nvPr/>
        </p:nvGrpSpPr>
        <p:grpSpPr>
          <a:xfrm>
            <a:off x="830392" y="1191256"/>
            <a:ext cx="745763" cy="45826"/>
            <a:chOff x="4580561" y="2589004"/>
            <a:chExt cx="1064464" cy="25200"/>
          </a:xfrm>
        </p:grpSpPr>
        <p:sp>
          <p:nvSpPr>
            <p:cNvPr id="45" name="Google Shape;4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8" name="Google Shape;48;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0" name="Google Shape;50;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2" name="Google Shape;52;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4"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1" name="Google Shape;6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2" name="Shape 62"/>
        <p:cNvGrpSpPr/>
        <p:nvPr/>
      </p:nvGrpSpPr>
      <p:grpSpPr>
        <a:xfrm>
          <a:off x="0" y="0"/>
          <a:ext cx="0" cy="0"/>
          <a:chOff x="0" y="0"/>
          <a:chExt cx="0" cy="0"/>
        </a:xfrm>
      </p:grpSpPr>
      <p:pic>
        <p:nvPicPr>
          <p:cNvPr descr="shutterstock_31891705.jpg" id="63" name="Google Shape;6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0" name="Google Shape;70;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7" name="Google Shape;7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0" name="Google Shape;90;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10"/>
          <p:cNvGrpSpPr/>
          <p:nvPr/>
        </p:nvGrpSpPr>
        <p:grpSpPr>
          <a:xfrm>
            <a:off x="830392" y="1191256"/>
            <a:ext cx="745763" cy="45826"/>
            <a:chOff x="4580561" y="2589004"/>
            <a:chExt cx="1064464" cy="25200"/>
          </a:xfrm>
        </p:grpSpPr>
        <p:sp>
          <p:nvSpPr>
            <p:cNvPr id="98" name="Google Shape;9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1" name="Google Shape;101;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3" name="Google Shape;103;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comments" Target="../comments/commen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comments" Target="../comments/comment3.xml"/><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comments" Target="../comments/comment4.xml"/><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ctrTitle"/>
          </p:nvPr>
        </p:nvSpPr>
        <p:spPr>
          <a:xfrm>
            <a:off x="729450" y="1322450"/>
            <a:ext cx="72333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Term Project</a:t>
            </a:r>
            <a:endParaRPr sz="4800">
              <a:solidFill>
                <a:srgbClr val="000000"/>
              </a:solidFill>
            </a:endParaRPr>
          </a:p>
          <a:p>
            <a:pPr indent="0" lvl="0" marL="0" rtl="0" algn="l">
              <a:spcBef>
                <a:spcPts val="0"/>
              </a:spcBef>
              <a:spcAft>
                <a:spcPts val="0"/>
              </a:spcAft>
              <a:buNone/>
            </a:pPr>
            <a:r>
              <a:rPr b="0" lang="en-GB" sz="3600">
                <a:solidFill>
                  <a:srgbClr val="000000"/>
                </a:solidFill>
              </a:rPr>
              <a:t>Group 7</a:t>
            </a:r>
            <a:endParaRPr b="0" sz="3600">
              <a:solidFill>
                <a:srgbClr val="000000"/>
              </a:solidFill>
            </a:endParaRPr>
          </a:p>
        </p:txBody>
      </p:sp>
      <p:sp>
        <p:nvSpPr>
          <p:cNvPr id="184" name="Google Shape;184;p19"/>
          <p:cNvSpPr txBox="1"/>
          <p:nvPr>
            <p:ph idx="1" type="subTitle"/>
          </p:nvPr>
        </p:nvSpPr>
        <p:spPr>
          <a:xfrm>
            <a:off x="729582" y="2998275"/>
            <a:ext cx="7744800" cy="541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350">
                <a:latin typeface="Open Sans"/>
                <a:ea typeface="Open Sans"/>
                <a:cs typeface="Open Sans"/>
                <a:sym typeface="Open Sans"/>
              </a:rPr>
              <a:t>Lily Ren</a:t>
            </a:r>
            <a:r>
              <a:rPr lang="en-GB" sz="1350">
                <a:latin typeface="Open Sans"/>
                <a:ea typeface="Open Sans"/>
                <a:cs typeface="Open Sans"/>
                <a:sym typeface="Open Sans"/>
              </a:rPr>
              <a:t>  |  Suzana Trac  |  Owen Zhao |  Haoran Liang</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8"/>
          <p:cNvSpPr txBox="1"/>
          <p:nvPr>
            <p:ph type="title"/>
          </p:nvPr>
        </p:nvSpPr>
        <p:spPr>
          <a:xfrm>
            <a:off x="729450" y="131071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Manual Solution </a:t>
            </a:r>
            <a:r>
              <a:rPr b="0" lang="en-GB" sz="2000"/>
              <a:t>              </a:t>
            </a:r>
            <a:r>
              <a:rPr lang="en-GB"/>
              <a:t>VS      </a:t>
            </a:r>
            <a:r>
              <a:rPr lang="en-GB"/>
              <a:t>Microsoft Project</a:t>
            </a:r>
            <a:endParaRPr b="0" sz="2000"/>
          </a:p>
        </p:txBody>
      </p:sp>
      <p:graphicFrame>
        <p:nvGraphicFramePr>
          <p:cNvPr id="329" name="Google Shape;329;p28"/>
          <p:cNvGraphicFramePr/>
          <p:nvPr/>
        </p:nvGraphicFramePr>
        <p:xfrm>
          <a:off x="397975" y="1845925"/>
          <a:ext cx="3000000" cy="3000000"/>
        </p:xfrm>
        <a:graphic>
          <a:graphicData uri="http://schemas.openxmlformats.org/drawingml/2006/table">
            <a:tbl>
              <a:tblPr>
                <a:noFill/>
                <a:tableStyleId>{BCB40A9F-E2B0-4C8A-A032-61C725F4B576}</a:tableStyleId>
              </a:tblPr>
              <a:tblGrid>
                <a:gridCol w="4085550"/>
                <a:gridCol w="4085550"/>
              </a:tblGrid>
              <a:tr h="1405150">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3650">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02900">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30" name="Google Shape;330;p28"/>
          <p:cNvSpPr txBox="1"/>
          <p:nvPr>
            <p:ph idx="2" type="body"/>
          </p:nvPr>
        </p:nvSpPr>
        <p:spPr>
          <a:xfrm>
            <a:off x="5174225" y="1846050"/>
            <a:ext cx="3374400" cy="253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Q1 &amp; Q2. Assign 1 crew with 800% capacity over the planning horizon with the exception of 600% capacity on October 23.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GB" sz="1200"/>
              <a:t>Use Leveling Order “Priority, Standard”, which uses the priority field first (weighted 900, 800…) and then examines predecessor dependencies, slack, dates, and constraints</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GB" sz="1200"/>
              <a:t>Q3. Include “Emergency Project” with a start no earlier than “October 10” and level 1000 priority prior to resource levelling</a:t>
            </a:r>
            <a:endParaRPr sz="1200"/>
          </a:p>
        </p:txBody>
      </p:sp>
      <p:sp>
        <p:nvSpPr>
          <p:cNvPr id="331" name="Google Shape;331;p28"/>
          <p:cNvSpPr txBox="1"/>
          <p:nvPr>
            <p:ph idx="2" type="body"/>
          </p:nvPr>
        </p:nvSpPr>
        <p:spPr>
          <a:xfrm>
            <a:off x="729450" y="1846050"/>
            <a:ext cx="3374400" cy="253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Q1. First isolate projects with deadline on and before October 23, sort by priority, slack index, deadline, and site ready date considerations. Manually assign crew following the list of considerations above, prioritizing high priority projects.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GB" sz="1200"/>
              <a:t>Q2. Manually fit the rest of the projects with priority, slack index, deadline, and site ready date considerations. Minimize the number of delayed projects wherever possible.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GB" sz="1200"/>
              <a:t>Q3. Manually insert emergency project on October 10 and bump low priority project.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9"/>
          <p:cNvPicPr preferRelativeResize="0"/>
          <p:nvPr/>
        </p:nvPicPr>
        <p:blipFill>
          <a:blip r:embed="rId3">
            <a:alphaModFix/>
          </a:blip>
          <a:stretch>
            <a:fillRect/>
          </a:stretch>
        </p:blipFill>
        <p:spPr>
          <a:xfrm>
            <a:off x="0" y="3197575"/>
            <a:ext cx="9143999" cy="1945914"/>
          </a:xfrm>
          <a:prstGeom prst="rect">
            <a:avLst/>
          </a:prstGeom>
          <a:noFill/>
          <a:ln>
            <a:noFill/>
          </a:ln>
        </p:spPr>
      </p:pic>
      <p:pic>
        <p:nvPicPr>
          <p:cNvPr id="337" name="Google Shape;337;p29"/>
          <p:cNvPicPr preferRelativeResize="0"/>
          <p:nvPr/>
        </p:nvPicPr>
        <p:blipFill>
          <a:blip r:embed="rId4">
            <a:alphaModFix/>
          </a:blip>
          <a:stretch>
            <a:fillRect/>
          </a:stretch>
        </p:blipFill>
        <p:spPr>
          <a:xfrm>
            <a:off x="0" y="570815"/>
            <a:ext cx="9143999" cy="2042570"/>
          </a:xfrm>
          <a:prstGeom prst="rect">
            <a:avLst/>
          </a:prstGeom>
          <a:noFill/>
          <a:ln>
            <a:noFill/>
          </a:ln>
        </p:spPr>
      </p:pic>
      <p:sp>
        <p:nvSpPr>
          <p:cNvPr id="338" name="Google Shape;338;p29"/>
          <p:cNvSpPr txBox="1"/>
          <p:nvPr>
            <p:ph type="title"/>
          </p:nvPr>
        </p:nvSpPr>
        <p:spPr>
          <a:xfrm>
            <a:off x="0" y="27385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Microsoft Project</a:t>
            </a:r>
            <a:endParaRPr b="0" sz="2000"/>
          </a:p>
        </p:txBody>
      </p:sp>
      <p:sp>
        <p:nvSpPr>
          <p:cNvPr id="339" name="Google Shape;339;p29"/>
          <p:cNvSpPr txBox="1"/>
          <p:nvPr>
            <p:ph type="title"/>
          </p:nvPr>
        </p:nvSpPr>
        <p:spPr>
          <a:xfrm>
            <a:off x="0" y="160989"/>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Manual</a:t>
            </a:r>
            <a:endParaRPr b="0" sz="2000"/>
          </a:p>
        </p:txBody>
      </p:sp>
      <p:sp>
        <p:nvSpPr>
          <p:cNvPr id="340" name="Google Shape;340;p29"/>
          <p:cNvSpPr txBox="1"/>
          <p:nvPr>
            <p:ph type="title"/>
          </p:nvPr>
        </p:nvSpPr>
        <p:spPr>
          <a:xfrm>
            <a:off x="7080925" y="105850"/>
            <a:ext cx="2062800" cy="425100"/>
          </a:xfrm>
          <a:prstGeom prst="rect">
            <a:avLst/>
          </a:prstGeom>
          <a:solidFill>
            <a:schemeClr val="accent3"/>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a:t>A.1 &amp; A.2</a:t>
            </a:r>
            <a:endParaRPr b="0"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txBox="1"/>
          <p:nvPr>
            <p:ph type="title"/>
          </p:nvPr>
        </p:nvSpPr>
        <p:spPr>
          <a:xfrm>
            <a:off x="0" y="2771689"/>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Microsoft Project</a:t>
            </a:r>
            <a:endParaRPr b="0" sz="2000"/>
          </a:p>
        </p:txBody>
      </p:sp>
      <p:sp>
        <p:nvSpPr>
          <p:cNvPr id="346" name="Google Shape;346;p30"/>
          <p:cNvSpPr txBox="1"/>
          <p:nvPr>
            <p:ph type="title"/>
          </p:nvPr>
        </p:nvSpPr>
        <p:spPr>
          <a:xfrm>
            <a:off x="0" y="15381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Manual</a:t>
            </a:r>
            <a:endParaRPr b="0" sz="2000"/>
          </a:p>
        </p:txBody>
      </p:sp>
      <p:pic>
        <p:nvPicPr>
          <p:cNvPr id="347" name="Google Shape;347;p30"/>
          <p:cNvPicPr preferRelativeResize="0"/>
          <p:nvPr/>
        </p:nvPicPr>
        <p:blipFill>
          <a:blip r:embed="rId3">
            <a:alphaModFix/>
          </a:blip>
          <a:stretch>
            <a:fillRect/>
          </a:stretch>
        </p:blipFill>
        <p:spPr>
          <a:xfrm>
            <a:off x="0" y="719352"/>
            <a:ext cx="9143999" cy="1863955"/>
          </a:xfrm>
          <a:prstGeom prst="rect">
            <a:avLst/>
          </a:prstGeom>
          <a:noFill/>
          <a:ln>
            <a:noFill/>
          </a:ln>
        </p:spPr>
      </p:pic>
      <p:pic>
        <p:nvPicPr>
          <p:cNvPr id="348" name="Google Shape;348;p30"/>
          <p:cNvPicPr preferRelativeResize="0"/>
          <p:nvPr/>
        </p:nvPicPr>
        <p:blipFill>
          <a:blip r:embed="rId4">
            <a:alphaModFix/>
          </a:blip>
          <a:stretch>
            <a:fillRect/>
          </a:stretch>
        </p:blipFill>
        <p:spPr>
          <a:xfrm>
            <a:off x="0" y="3306901"/>
            <a:ext cx="9144001" cy="1836591"/>
          </a:xfrm>
          <a:prstGeom prst="rect">
            <a:avLst/>
          </a:prstGeom>
          <a:noFill/>
          <a:ln>
            <a:noFill/>
          </a:ln>
        </p:spPr>
      </p:pic>
      <p:sp>
        <p:nvSpPr>
          <p:cNvPr id="349" name="Google Shape;349;p30"/>
          <p:cNvSpPr txBox="1"/>
          <p:nvPr>
            <p:ph type="title"/>
          </p:nvPr>
        </p:nvSpPr>
        <p:spPr>
          <a:xfrm>
            <a:off x="8138100" y="105850"/>
            <a:ext cx="1005900" cy="425100"/>
          </a:xfrm>
          <a:prstGeom prst="rect">
            <a:avLst/>
          </a:prstGeom>
          <a:solidFill>
            <a:schemeClr val="accent3"/>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a:t>A.3</a:t>
            </a:r>
            <a:endParaRPr b="0"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1"/>
          <p:cNvSpPr txBox="1"/>
          <p:nvPr>
            <p:ph type="title"/>
          </p:nvPr>
        </p:nvSpPr>
        <p:spPr>
          <a:xfrm>
            <a:off x="729450" y="131071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Manual Solution </a:t>
            </a:r>
            <a:r>
              <a:rPr b="0" lang="en-GB" sz="2000"/>
              <a:t>              </a:t>
            </a:r>
            <a:r>
              <a:rPr lang="en-GB"/>
              <a:t>VS      Microsoft Project</a:t>
            </a:r>
            <a:endParaRPr b="0" sz="2000"/>
          </a:p>
        </p:txBody>
      </p:sp>
      <p:graphicFrame>
        <p:nvGraphicFramePr>
          <p:cNvPr id="355" name="Google Shape;355;p31"/>
          <p:cNvGraphicFramePr/>
          <p:nvPr/>
        </p:nvGraphicFramePr>
        <p:xfrm>
          <a:off x="397975" y="1845925"/>
          <a:ext cx="3000000" cy="3000000"/>
        </p:xfrm>
        <a:graphic>
          <a:graphicData uri="http://schemas.openxmlformats.org/drawingml/2006/table">
            <a:tbl>
              <a:tblPr>
                <a:noFill/>
                <a:tableStyleId>{BCB40A9F-E2B0-4C8A-A032-61C725F4B576}</a:tableStyleId>
              </a:tblPr>
              <a:tblGrid>
                <a:gridCol w="4085550"/>
                <a:gridCol w="4085550"/>
              </a:tblGrid>
              <a:tr h="1405150">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3650">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02900">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56" name="Google Shape;356;p31"/>
          <p:cNvSpPr txBox="1"/>
          <p:nvPr>
            <p:ph idx="2" type="body"/>
          </p:nvPr>
        </p:nvSpPr>
        <p:spPr>
          <a:xfrm>
            <a:off x="5174225" y="1846050"/>
            <a:ext cx="3374400" cy="253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Q1 &amp; Q2.  85 projects were scheduled to November 8</a:t>
            </a:r>
            <a:endParaRPr sz="1200"/>
          </a:p>
          <a:p>
            <a:pPr indent="-304800" lvl="0" marL="457200" rtl="0" algn="l">
              <a:lnSpc>
                <a:spcPct val="100000"/>
              </a:lnSpc>
              <a:spcBef>
                <a:spcPts val="0"/>
              </a:spcBef>
              <a:spcAft>
                <a:spcPts val="0"/>
              </a:spcAft>
              <a:buSzPts val="1200"/>
              <a:buChar char="●"/>
            </a:pPr>
            <a:r>
              <a:rPr lang="en-GB" sz="1200"/>
              <a:t>44 projects are scheduled on time</a:t>
            </a:r>
            <a:endParaRPr sz="1200"/>
          </a:p>
          <a:p>
            <a:pPr indent="-304800" lvl="0" marL="457200" rtl="0" algn="l">
              <a:lnSpc>
                <a:spcPct val="100000"/>
              </a:lnSpc>
              <a:spcBef>
                <a:spcPts val="0"/>
              </a:spcBef>
              <a:spcAft>
                <a:spcPts val="0"/>
              </a:spcAft>
              <a:buSzPts val="1200"/>
              <a:buChar char="●"/>
            </a:pPr>
            <a:r>
              <a:rPr lang="en-GB" sz="1200"/>
              <a:t>41 projects are delayed</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GB" sz="1200"/>
              <a:t>Q3. An “emergency project” is added to the list of projects for resource levelling</a:t>
            </a:r>
            <a:endParaRPr sz="1200"/>
          </a:p>
          <a:p>
            <a:pPr indent="-304800" lvl="0" marL="457200" rtl="0" algn="l">
              <a:lnSpc>
                <a:spcPct val="100000"/>
              </a:lnSpc>
              <a:spcBef>
                <a:spcPts val="0"/>
              </a:spcBef>
              <a:spcAft>
                <a:spcPts val="0"/>
              </a:spcAft>
              <a:buSzPts val="1200"/>
              <a:buChar char="●"/>
            </a:pPr>
            <a:r>
              <a:rPr lang="en-GB" sz="1200"/>
              <a:t>43 projects are schedule on time</a:t>
            </a:r>
            <a:endParaRPr sz="1200"/>
          </a:p>
          <a:p>
            <a:pPr indent="-304800" lvl="0" marL="457200" rtl="0" algn="l">
              <a:lnSpc>
                <a:spcPct val="100000"/>
              </a:lnSpc>
              <a:spcBef>
                <a:spcPts val="0"/>
              </a:spcBef>
              <a:spcAft>
                <a:spcPts val="0"/>
              </a:spcAft>
              <a:buSzPts val="1200"/>
              <a:buChar char="●"/>
            </a:pPr>
            <a:r>
              <a:rPr lang="en-GB" sz="1200"/>
              <a:t>1 emergency project is scheduled on time</a:t>
            </a:r>
            <a:endParaRPr sz="1200"/>
          </a:p>
          <a:p>
            <a:pPr indent="-304800" lvl="0" marL="457200" rtl="0" algn="l">
              <a:lnSpc>
                <a:spcPct val="100000"/>
              </a:lnSpc>
              <a:spcBef>
                <a:spcPts val="0"/>
              </a:spcBef>
              <a:spcAft>
                <a:spcPts val="0"/>
              </a:spcAft>
              <a:buSzPts val="1200"/>
              <a:buChar char="●"/>
            </a:pPr>
            <a:r>
              <a:rPr lang="en-GB" sz="1200"/>
              <a:t>42 projects are now delayed</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p:txBody>
      </p:sp>
      <p:sp>
        <p:nvSpPr>
          <p:cNvPr id="357" name="Google Shape;357;p31"/>
          <p:cNvSpPr txBox="1"/>
          <p:nvPr>
            <p:ph idx="2" type="body"/>
          </p:nvPr>
        </p:nvSpPr>
        <p:spPr>
          <a:xfrm>
            <a:off x="729450" y="1846050"/>
            <a:ext cx="3374400" cy="253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Q1. 50 projects were scheduled to October 23</a:t>
            </a:r>
            <a:endParaRPr sz="1200"/>
          </a:p>
          <a:p>
            <a:pPr indent="-304800" lvl="0" marL="457200" rtl="0" algn="l">
              <a:lnSpc>
                <a:spcPct val="100000"/>
              </a:lnSpc>
              <a:spcBef>
                <a:spcPts val="0"/>
              </a:spcBef>
              <a:spcAft>
                <a:spcPts val="0"/>
              </a:spcAft>
              <a:buSzPts val="1200"/>
              <a:buChar char="●"/>
            </a:pPr>
            <a:r>
              <a:rPr lang="en-GB" sz="1200"/>
              <a:t>Pij = 1 (17 projects) </a:t>
            </a:r>
            <a:endParaRPr sz="1200"/>
          </a:p>
          <a:p>
            <a:pPr indent="-304800" lvl="0" marL="457200" rtl="0" algn="l">
              <a:lnSpc>
                <a:spcPct val="100000"/>
              </a:lnSpc>
              <a:spcBef>
                <a:spcPts val="0"/>
              </a:spcBef>
              <a:spcAft>
                <a:spcPts val="0"/>
              </a:spcAft>
              <a:buSzPts val="1200"/>
              <a:buChar char="●"/>
            </a:pPr>
            <a:r>
              <a:rPr lang="en-GB" sz="1200"/>
              <a:t>Pij = 2 (21 projects)</a:t>
            </a:r>
            <a:endParaRPr sz="1200"/>
          </a:p>
          <a:p>
            <a:pPr indent="-304800" lvl="0" marL="457200" rtl="0" algn="l">
              <a:lnSpc>
                <a:spcPct val="100000"/>
              </a:lnSpc>
              <a:spcBef>
                <a:spcPts val="0"/>
              </a:spcBef>
              <a:spcAft>
                <a:spcPts val="0"/>
              </a:spcAft>
              <a:buSzPts val="1200"/>
              <a:buChar char="●"/>
            </a:pPr>
            <a:r>
              <a:rPr lang="en-GB" sz="1200"/>
              <a:t>Pij = 3 (12 projects)</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GB" sz="1200"/>
              <a:t>Q2. 85 projects were scheduled to November 6</a:t>
            </a:r>
            <a:endParaRPr sz="1200"/>
          </a:p>
          <a:p>
            <a:pPr indent="-304800" lvl="0" marL="457200" rtl="0" algn="l">
              <a:lnSpc>
                <a:spcPct val="100000"/>
              </a:lnSpc>
              <a:spcBef>
                <a:spcPts val="0"/>
              </a:spcBef>
              <a:spcAft>
                <a:spcPts val="0"/>
              </a:spcAft>
              <a:buSzPts val="1200"/>
              <a:buChar char="●"/>
            </a:pPr>
            <a:r>
              <a:rPr lang="en-GB" sz="1200"/>
              <a:t>62 projects are scheduled on time</a:t>
            </a:r>
            <a:endParaRPr sz="1200"/>
          </a:p>
          <a:p>
            <a:pPr indent="-304800" lvl="0" marL="457200" rtl="0" algn="l">
              <a:lnSpc>
                <a:spcPct val="100000"/>
              </a:lnSpc>
              <a:spcBef>
                <a:spcPts val="0"/>
              </a:spcBef>
              <a:spcAft>
                <a:spcPts val="0"/>
              </a:spcAft>
              <a:buSzPts val="1200"/>
              <a:buChar char="●"/>
            </a:pPr>
            <a:r>
              <a:rPr lang="en-GB" sz="1200"/>
              <a:t>23 projects are delayed</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GB" sz="1200"/>
              <a:t>Q3. An “emergency” project is added to the list of projects and manually scheduled on October 10, replacing/bumping the projects that follow</a:t>
            </a:r>
            <a:endParaRPr sz="1200"/>
          </a:p>
          <a:p>
            <a:pPr indent="-304800" lvl="0" marL="457200" rtl="0" algn="l">
              <a:lnSpc>
                <a:spcPct val="100000"/>
              </a:lnSpc>
              <a:spcBef>
                <a:spcPts val="0"/>
              </a:spcBef>
              <a:spcAft>
                <a:spcPts val="0"/>
              </a:spcAft>
              <a:buSzPts val="1200"/>
              <a:buChar char="●"/>
            </a:pPr>
            <a:r>
              <a:rPr lang="en-GB" sz="1200"/>
              <a:t>61 </a:t>
            </a:r>
            <a:r>
              <a:rPr lang="en-GB" sz="1200"/>
              <a:t>projects</a:t>
            </a:r>
            <a:r>
              <a:rPr lang="en-GB" sz="1200"/>
              <a:t> are scheduled on time</a:t>
            </a:r>
            <a:endParaRPr sz="1200"/>
          </a:p>
          <a:p>
            <a:pPr indent="-304800" lvl="0" marL="457200" rtl="0" algn="l">
              <a:lnSpc>
                <a:spcPct val="100000"/>
              </a:lnSpc>
              <a:spcBef>
                <a:spcPts val="0"/>
              </a:spcBef>
              <a:spcAft>
                <a:spcPts val="0"/>
              </a:spcAft>
              <a:buSzPts val="1200"/>
              <a:buChar char="●"/>
            </a:pPr>
            <a:r>
              <a:rPr lang="en-GB" sz="1200"/>
              <a:t>1 emergency project is scheduled on time</a:t>
            </a:r>
            <a:endParaRPr sz="1200"/>
          </a:p>
          <a:p>
            <a:pPr indent="-304800" lvl="0" marL="457200" rtl="0" algn="l">
              <a:lnSpc>
                <a:spcPct val="100000"/>
              </a:lnSpc>
              <a:spcBef>
                <a:spcPts val="0"/>
              </a:spcBef>
              <a:spcAft>
                <a:spcPts val="0"/>
              </a:spcAft>
              <a:buSzPts val="1200"/>
              <a:buChar char="●"/>
            </a:pPr>
            <a:r>
              <a:rPr lang="en-GB" sz="1200"/>
              <a:t>24 projects are now delayed</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2" title="Chart"/>
          <p:cNvPicPr preferRelativeResize="0"/>
          <p:nvPr/>
        </p:nvPicPr>
        <p:blipFill>
          <a:blip r:embed="rId3">
            <a:alphaModFix/>
          </a:blip>
          <a:stretch>
            <a:fillRect/>
          </a:stretch>
        </p:blipFill>
        <p:spPr>
          <a:xfrm>
            <a:off x="399275" y="1961325"/>
            <a:ext cx="3912681" cy="2419350"/>
          </a:xfrm>
          <a:prstGeom prst="rect">
            <a:avLst/>
          </a:prstGeom>
          <a:noFill/>
          <a:ln>
            <a:noFill/>
          </a:ln>
        </p:spPr>
      </p:pic>
      <p:pic>
        <p:nvPicPr>
          <p:cNvPr id="363" name="Google Shape;363;p32" title="Chart"/>
          <p:cNvPicPr preferRelativeResize="0"/>
          <p:nvPr/>
        </p:nvPicPr>
        <p:blipFill>
          <a:blip r:embed="rId4">
            <a:alphaModFix/>
          </a:blip>
          <a:stretch>
            <a:fillRect/>
          </a:stretch>
        </p:blipFill>
        <p:spPr>
          <a:xfrm>
            <a:off x="4832050" y="1961325"/>
            <a:ext cx="3912675" cy="2419345"/>
          </a:xfrm>
          <a:prstGeom prst="rect">
            <a:avLst/>
          </a:prstGeom>
          <a:noFill/>
          <a:ln>
            <a:noFill/>
          </a:ln>
        </p:spPr>
      </p:pic>
      <p:sp>
        <p:nvSpPr>
          <p:cNvPr id="364" name="Google Shape;364;p32"/>
          <p:cNvSpPr txBox="1"/>
          <p:nvPr>
            <p:ph type="title"/>
          </p:nvPr>
        </p:nvSpPr>
        <p:spPr>
          <a:xfrm>
            <a:off x="727800" y="129541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Results Comparison</a:t>
            </a:r>
            <a:endParaRPr b="0"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pic>
        <p:nvPicPr>
          <p:cNvPr id="369" name="Google Shape;369;p33"/>
          <p:cNvPicPr preferRelativeResize="0"/>
          <p:nvPr/>
        </p:nvPicPr>
        <p:blipFill>
          <a:blip r:embed="rId3">
            <a:alphaModFix/>
          </a:blip>
          <a:stretch>
            <a:fillRect/>
          </a:stretch>
        </p:blipFill>
        <p:spPr>
          <a:xfrm>
            <a:off x="759150" y="1807150"/>
            <a:ext cx="6772275" cy="2914650"/>
          </a:xfrm>
          <a:prstGeom prst="rect">
            <a:avLst/>
          </a:prstGeom>
          <a:noFill/>
          <a:ln>
            <a:noFill/>
          </a:ln>
        </p:spPr>
      </p:pic>
      <p:sp>
        <p:nvSpPr>
          <p:cNvPr id="370" name="Google Shape;370;p33"/>
          <p:cNvSpPr txBox="1"/>
          <p:nvPr>
            <p:ph type="title"/>
          </p:nvPr>
        </p:nvSpPr>
        <p:spPr>
          <a:xfrm>
            <a:off x="727800" y="1271939"/>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Assignment A.1</a:t>
            </a:r>
            <a:endParaRPr b="0"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4" name="Shape 374"/>
        <p:cNvGrpSpPr/>
        <p:nvPr/>
      </p:nvGrpSpPr>
      <p:grpSpPr>
        <a:xfrm>
          <a:off x="0" y="0"/>
          <a:ext cx="0" cy="0"/>
          <a:chOff x="0" y="0"/>
          <a:chExt cx="0" cy="0"/>
        </a:xfrm>
      </p:grpSpPr>
      <p:sp>
        <p:nvSpPr>
          <p:cNvPr id="375" name="Google Shape;375;p34"/>
          <p:cNvSpPr txBox="1"/>
          <p:nvPr>
            <p:ph type="title"/>
          </p:nvPr>
        </p:nvSpPr>
        <p:spPr>
          <a:xfrm>
            <a:off x="727800" y="1271939"/>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Assignment A.2</a:t>
            </a:r>
            <a:endParaRPr b="0" sz="2000"/>
          </a:p>
        </p:txBody>
      </p:sp>
      <p:pic>
        <p:nvPicPr>
          <p:cNvPr id="376" name="Google Shape;376;p34"/>
          <p:cNvPicPr preferRelativeResize="0"/>
          <p:nvPr/>
        </p:nvPicPr>
        <p:blipFill>
          <a:blip r:embed="rId3">
            <a:alphaModFix/>
          </a:blip>
          <a:stretch>
            <a:fillRect/>
          </a:stretch>
        </p:blipFill>
        <p:spPr>
          <a:xfrm>
            <a:off x="152400" y="1973314"/>
            <a:ext cx="8839199" cy="24477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0" name="Shape 380"/>
        <p:cNvGrpSpPr/>
        <p:nvPr/>
      </p:nvGrpSpPr>
      <p:grpSpPr>
        <a:xfrm>
          <a:off x="0" y="0"/>
          <a:ext cx="0" cy="0"/>
          <a:chOff x="0" y="0"/>
          <a:chExt cx="0" cy="0"/>
        </a:xfrm>
      </p:grpSpPr>
      <p:sp>
        <p:nvSpPr>
          <p:cNvPr id="381" name="Google Shape;381;p35"/>
          <p:cNvSpPr txBox="1"/>
          <p:nvPr>
            <p:ph type="title"/>
          </p:nvPr>
        </p:nvSpPr>
        <p:spPr>
          <a:xfrm>
            <a:off x="727800" y="1271939"/>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Assignment A.3</a:t>
            </a:r>
            <a:endParaRPr b="0" sz="2000"/>
          </a:p>
        </p:txBody>
      </p:sp>
      <p:pic>
        <p:nvPicPr>
          <p:cNvPr id="382" name="Google Shape;382;p35"/>
          <p:cNvPicPr preferRelativeResize="0"/>
          <p:nvPr/>
        </p:nvPicPr>
        <p:blipFill>
          <a:blip r:embed="rId3">
            <a:alphaModFix/>
          </a:blip>
          <a:stretch>
            <a:fillRect/>
          </a:stretch>
        </p:blipFill>
        <p:spPr>
          <a:xfrm>
            <a:off x="152400" y="1959539"/>
            <a:ext cx="8839199" cy="24535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6"/>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Assignment 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91" name="Shape 391"/>
        <p:cNvGrpSpPr/>
        <p:nvPr/>
      </p:nvGrpSpPr>
      <p:grpSpPr>
        <a:xfrm>
          <a:off x="0" y="0"/>
          <a:ext cx="0" cy="0"/>
          <a:chOff x="0" y="0"/>
          <a:chExt cx="0" cy="0"/>
        </a:xfrm>
      </p:grpSpPr>
      <p:sp>
        <p:nvSpPr>
          <p:cNvPr id="392" name="Google Shape;392;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Assignment B Background</a:t>
            </a:r>
            <a:endParaRPr/>
          </a:p>
        </p:txBody>
      </p:sp>
      <p:sp>
        <p:nvSpPr>
          <p:cNvPr id="393" name="Google Shape;393;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0F0F0F"/>
                </a:solidFill>
                <a:latin typeface="Roboto"/>
                <a:ea typeface="Roboto"/>
                <a:cs typeface="Roboto"/>
                <a:sym typeface="Roboto"/>
              </a:rPr>
              <a:t>Strategize to execute twenty projects over three weeks using three crews, all under a fixed contract price. Our primary objective is to minimize penalties and liquidated damages and </a:t>
            </a:r>
            <a:r>
              <a:rPr lang="en-GB" sz="1600">
                <a:solidFill>
                  <a:srgbClr val="0F0F0F"/>
                </a:solidFill>
                <a:latin typeface="Roboto"/>
                <a:ea typeface="Roboto"/>
                <a:cs typeface="Roboto"/>
                <a:sym typeface="Roboto"/>
              </a:rPr>
              <a:t>maximizing</a:t>
            </a:r>
            <a:r>
              <a:rPr lang="en-GB" sz="1600">
                <a:solidFill>
                  <a:srgbClr val="0F0F0F"/>
                </a:solidFill>
                <a:latin typeface="Roboto"/>
                <a:ea typeface="Roboto"/>
                <a:cs typeface="Roboto"/>
                <a:sym typeface="Roboto"/>
              </a:rPr>
              <a:t> </a:t>
            </a:r>
            <a:r>
              <a:rPr lang="en-GB" sz="1600">
                <a:solidFill>
                  <a:srgbClr val="0F0F0F"/>
                </a:solidFill>
                <a:latin typeface="Roboto"/>
                <a:ea typeface="Roboto"/>
                <a:cs typeface="Roboto"/>
                <a:sym typeface="Roboto"/>
              </a:rPr>
              <a:t>profitability</a:t>
            </a:r>
            <a:r>
              <a:rPr lang="en-GB" sz="1600">
                <a:solidFill>
                  <a:srgbClr val="0F0F0F"/>
                </a:solidFill>
                <a:latin typeface="Roboto"/>
                <a:ea typeface="Roboto"/>
                <a:cs typeface="Roboto"/>
                <a:sym typeface="Roboto"/>
              </a:rPr>
              <a:t> </a:t>
            </a:r>
            <a:endParaRPr sz="1800"/>
          </a:p>
        </p:txBody>
      </p:sp>
      <p:sp>
        <p:nvSpPr>
          <p:cNvPr id="394" name="Google Shape;394;p37"/>
          <p:cNvSpPr txBox="1"/>
          <p:nvPr/>
        </p:nvSpPr>
        <p:spPr>
          <a:xfrm>
            <a:off x="768369" y="3261423"/>
            <a:ext cx="4556100" cy="41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dk1"/>
                </a:solidFill>
                <a:latin typeface="Lato"/>
                <a:ea typeface="Lato"/>
                <a:cs typeface="Lato"/>
                <a:sym typeface="Lato"/>
              </a:rPr>
              <a:t>01    | </a:t>
            </a:r>
            <a:r>
              <a:rPr lang="en-GB">
                <a:solidFill>
                  <a:srgbClr val="000000"/>
                </a:solidFill>
                <a:latin typeface="Lato"/>
                <a:ea typeface="Lato"/>
                <a:cs typeface="Lato"/>
                <a:sym typeface="Lato"/>
              </a:rPr>
              <a:t>  Finish the projects required by clients</a:t>
            </a:r>
            <a:endParaRPr/>
          </a:p>
        </p:txBody>
      </p:sp>
      <p:sp>
        <p:nvSpPr>
          <p:cNvPr id="395" name="Google Shape;395;p37"/>
          <p:cNvSpPr txBox="1"/>
          <p:nvPr/>
        </p:nvSpPr>
        <p:spPr>
          <a:xfrm>
            <a:off x="768369" y="3679031"/>
            <a:ext cx="4556100" cy="41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dk1"/>
                </a:solidFill>
                <a:latin typeface="Lato"/>
                <a:ea typeface="Lato"/>
                <a:cs typeface="Lato"/>
                <a:sym typeface="Lato"/>
              </a:rPr>
              <a:t>02    |</a:t>
            </a:r>
            <a:r>
              <a:rPr b="1" lang="en-GB">
                <a:solidFill>
                  <a:srgbClr val="CCCCCC"/>
                </a:solidFill>
                <a:latin typeface="Lato"/>
                <a:ea typeface="Lato"/>
                <a:cs typeface="Lato"/>
                <a:sym typeface="Lato"/>
              </a:rPr>
              <a:t> </a:t>
            </a:r>
            <a:r>
              <a:rPr lang="en-GB">
                <a:solidFill>
                  <a:srgbClr val="53C6A1"/>
                </a:solidFill>
                <a:latin typeface="Lato"/>
                <a:ea typeface="Lato"/>
                <a:cs typeface="Lato"/>
                <a:sym typeface="Lato"/>
              </a:rPr>
              <a:t> </a:t>
            </a:r>
            <a:r>
              <a:rPr lang="en-GB">
                <a:solidFill>
                  <a:srgbClr val="000000"/>
                </a:solidFill>
                <a:latin typeface="Lato"/>
                <a:ea typeface="Lato"/>
                <a:cs typeface="Lato"/>
                <a:sym typeface="Lato"/>
              </a:rPr>
              <a:t>  </a:t>
            </a:r>
            <a:r>
              <a:rPr lang="en-GB">
                <a:latin typeface="Lato"/>
                <a:ea typeface="Lato"/>
                <a:cs typeface="Lato"/>
                <a:sym typeface="Lato"/>
              </a:rPr>
              <a:t>Reduce the delay penalty and liquidated damage</a:t>
            </a:r>
            <a:endParaRPr/>
          </a:p>
        </p:txBody>
      </p:sp>
      <p:sp>
        <p:nvSpPr>
          <p:cNvPr id="396" name="Google Shape;396;p37"/>
          <p:cNvSpPr txBox="1"/>
          <p:nvPr/>
        </p:nvSpPr>
        <p:spPr>
          <a:xfrm>
            <a:off x="768369" y="4096627"/>
            <a:ext cx="4556100" cy="41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dk1"/>
                </a:solidFill>
                <a:latin typeface="Lato"/>
                <a:ea typeface="Lato"/>
                <a:cs typeface="Lato"/>
                <a:sym typeface="Lato"/>
              </a:rPr>
              <a:t>03    |</a:t>
            </a:r>
            <a:r>
              <a:rPr b="1" lang="en-GB">
                <a:solidFill>
                  <a:srgbClr val="CCCCCC"/>
                </a:solidFill>
                <a:latin typeface="Lato"/>
                <a:ea typeface="Lato"/>
                <a:cs typeface="Lato"/>
                <a:sym typeface="Lato"/>
              </a:rPr>
              <a:t> </a:t>
            </a:r>
            <a:r>
              <a:rPr lang="en-GB">
                <a:solidFill>
                  <a:srgbClr val="000000"/>
                </a:solidFill>
                <a:latin typeface="Lato"/>
                <a:ea typeface="Lato"/>
                <a:cs typeface="Lato"/>
                <a:sym typeface="Lato"/>
              </a:rPr>
              <a:t>   M</a:t>
            </a:r>
            <a:r>
              <a:rPr lang="en-GB">
                <a:latin typeface="Lato"/>
                <a:ea typeface="Lato"/>
                <a:cs typeface="Lato"/>
                <a:sym typeface="Lato"/>
              </a:rPr>
              <a:t>aximizing profitability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8" name="Shape 188"/>
        <p:cNvGrpSpPr/>
        <p:nvPr/>
      </p:nvGrpSpPr>
      <p:grpSpPr>
        <a:xfrm>
          <a:off x="0" y="0"/>
          <a:ext cx="0" cy="0"/>
          <a:chOff x="0" y="0"/>
          <a:chExt cx="0" cy="0"/>
        </a:xfrm>
      </p:grpSpPr>
      <p:sp>
        <p:nvSpPr>
          <p:cNvPr id="189" name="Google Shape;189;p20"/>
          <p:cNvSpPr txBox="1"/>
          <p:nvPr>
            <p:ph type="title"/>
          </p:nvPr>
        </p:nvSpPr>
        <p:spPr>
          <a:xfrm>
            <a:off x="836650" y="134812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190" name="Google Shape;190;p20"/>
          <p:cNvSpPr txBox="1"/>
          <p:nvPr/>
        </p:nvSpPr>
        <p:spPr>
          <a:xfrm>
            <a:off x="912856" y="2303225"/>
            <a:ext cx="243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1) </a:t>
            </a:r>
            <a:r>
              <a:rPr lang="en-GB" sz="1300">
                <a:solidFill>
                  <a:srgbClr val="FFFFFF"/>
                </a:solidFill>
                <a:latin typeface="Raleway"/>
                <a:ea typeface="Raleway"/>
                <a:cs typeface="Raleway"/>
                <a:sym typeface="Raleway"/>
              </a:rPr>
              <a:t>Project Understanding</a:t>
            </a:r>
            <a:endParaRPr sz="1300">
              <a:solidFill>
                <a:srgbClr val="FFFFFF"/>
              </a:solidFill>
              <a:latin typeface="Raleway"/>
              <a:ea typeface="Raleway"/>
              <a:cs typeface="Raleway"/>
              <a:sym typeface="Raleway"/>
            </a:endParaRPr>
          </a:p>
        </p:txBody>
      </p:sp>
      <p:sp>
        <p:nvSpPr>
          <p:cNvPr id="191" name="Google Shape;191;p20"/>
          <p:cNvSpPr txBox="1"/>
          <p:nvPr/>
        </p:nvSpPr>
        <p:spPr>
          <a:xfrm>
            <a:off x="912850" y="2704925"/>
            <a:ext cx="2548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2) </a:t>
            </a:r>
            <a:r>
              <a:rPr lang="en-GB" sz="1300">
                <a:solidFill>
                  <a:schemeClr val="lt1"/>
                </a:solidFill>
                <a:latin typeface="Raleway"/>
                <a:ea typeface="Raleway"/>
                <a:cs typeface="Raleway"/>
                <a:sym typeface="Raleway"/>
              </a:rPr>
              <a:t>Assignment A Background</a:t>
            </a:r>
            <a:endParaRPr sz="1300">
              <a:solidFill>
                <a:srgbClr val="FFFFFF"/>
              </a:solidFill>
              <a:latin typeface="Raleway"/>
              <a:ea typeface="Raleway"/>
              <a:cs typeface="Raleway"/>
              <a:sym typeface="Raleway"/>
            </a:endParaRPr>
          </a:p>
        </p:txBody>
      </p:sp>
      <p:sp>
        <p:nvSpPr>
          <p:cNvPr id="192" name="Google Shape;192;p20"/>
          <p:cNvSpPr txBox="1"/>
          <p:nvPr/>
        </p:nvSpPr>
        <p:spPr>
          <a:xfrm>
            <a:off x="912850" y="3175000"/>
            <a:ext cx="2548200" cy="38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3) </a:t>
            </a:r>
            <a:r>
              <a:rPr lang="en-GB" sz="1300">
                <a:solidFill>
                  <a:schemeClr val="lt1"/>
                </a:solidFill>
                <a:latin typeface="Raleway"/>
                <a:ea typeface="Raleway"/>
                <a:cs typeface="Raleway"/>
                <a:sym typeface="Raleway"/>
              </a:rPr>
              <a:t>Assignment A - What We Know</a:t>
            </a:r>
            <a:endParaRPr sz="1300">
              <a:solidFill>
                <a:srgbClr val="FFFFFF"/>
              </a:solidFill>
              <a:latin typeface="Raleway"/>
              <a:ea typeface="Raleway"/>
              <a:cs typeface="Raleway"/>
              <a:sym typeface="Raleway"/>
            </a:endParaRPr>
          </a:p>
        </p:txBody>
      </p:sp>
      <p:sp>
        <p:nvSpPr>
          <p:cNvPr id="193" name="Google Shape;193;p20"/>
          <p:cNvSpPr txBox="1"/>
          <p:nvPr/>
        </p:nvSpPr>
        <p:spPr>
          <a:xfrm>
            <a:off x="3533881" y="2310350"/>
            <a:ext cx="2484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4) </a:t>
            </a:r>
            <a:r>
              <a:rPr lang="en-GB" sz="1300">
                <a:solidFill>
                  <a:srgbClr val="FFFFFF"/>
                </a:solidFill>
                <a:latin typeface="Raleway"/>
                <a:ea typeface="Raleway"/>
                <a:cs typeface="Raleway"/>
                <a:sym typeface="Raleway"/>
              </a:rPr>
              <a:t>Assignment A Approach</a:t>
            </a:r>
            <a:endParaRPr sz="1300">
              <a:solidFill>
                <a:srgbClr val="FFFFFF"/>
              </a:solidFill>
              <a:latin typeface="Raleway"/>
              <a:ea typeface="Raleway"/>
              <a:cs typeface="Raleway"/>
              <a:sym typeface="Raleway"/>
            </a:endParaRPr>
          </a:p>
        </p:txBody>
      </p:sp>
      <p:sp>
        <p:nvSpPr>
          <p:cNvPr id="194" name="Google Shape;194;p20"/>
          <p:cNvSpPr txBox="1"/>
          <p:nvPr/>
        </p:nvSpPr>
        <p:spPr>
          <a:xfrm>
            <a:off x="3533875" y="2697788"/>
            <a:ext cx="243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5) </a:t>
            </a:r>
            <a:r>
              <a:rPr lang="en-GB" sz="1300">
                <a:solidFill>
                  <a:srgbClr val="FFFFFF"/>
                </a:solidFill>
                <a:latin typeface="Raleway"/>
                <a:ea typeface="Raleway"/>
                <a:cs typeface="Raleway"/>
                <a:sym typeface="Raleway"/>
              </a:rPr>
              <a:t>Assignment A Results</a:t>
            </a:r>
            <a:endParaRPr sz="1300">
              <a:solidFill>
                <a:srgbClr val="FFFFFF"/>
              </a:solidFill>
              <a:latin typeface="Raleway"/>
              <a:ea typeface="Raleway"/>
              <a:cs typeface="Raleway"/>
              <a:sym typeface="Raleway"/>
            </a:endParaRPr>
          </a:p>
        </p:txBody>
      </p:sp>
      <p:sp>
        <p:nvSpPr>
          <p:cNvPr id="195" name="Google Shape;195;p20"/>
          <p:cNvSpPr txBox="1"/>
          <p:nvPr/>
        </p:nvSpPr>
        <p:spPr>
          <a:xfrm>
            <a:off x="3533876" y="3099488"/>
            <a:ext cx="291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6) </a:t>
            </a:r>
            <a:r>
              <a:rPr lang="en-GB" sz="1300">
                <a:solidFill>
                  <a:srgbClr val="FFFFFF"/>
                </a:solidFill>
                <a:latin typeface="Raleway"/>
                <a:ea typeface="Raleway"/>
                <a:cs typeface="Raleway"/>
                <a:sym typeface="Raleway"/>
              </a:rPr>
              <a:t>Assignment B Background</a:t>
            </a:r>
            <a:endParaRPr sz="1300">
              <a:solidFill>
                <a:srgbClr val="FFFFFF"/>
              </a:solidFill>
              <a:latin typeface="Raleway"/>
              <a:ea typeface="Raleway"/>
              <a:cs typeface="Raleway"/>
              <a:sym typeface="Raleway"/>
            </a:endParaRPr>
          </a:p>
        </p:txBody>
      </p:sp>
      <p:sp>
        <p:nvSpPr>
          <p:cNvPr id="196" name="Google Shape;196;p20"/>
          <p:cNvSpPr txBox="1"/>
          <p:nvPr/>
        </p:nvSpPr>
        <p:spPr>
          <a:xfrm>
            <a:off x="6299870" y="2288487"/>
            <a:ext cx="2704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7) </a:t>
            </a:r>
            <a:r>
              <a:rPr lang="en-GB" sz="1300">
                <a:solidFill>
                  <a:srgbClr val="FFFFFF"/>
                </a:solidFill>
                <a:latin typeface="Raleway"/>
                <a:ea typeface="Raleway"/>
                <a:cs typeface="Raleway"/>
                <a:sym typeface="Raleway"/>
              </a:rPr>
              <a:t>Assignment B Approach</a:t>
            </a:r>
            <a:endParaRPr sz="1300">
              <a:solidFill>
                <a:srgbClr val="FFFFFF"/>
              </a:solidFill>
              <a:latin typeface="Raleway"/>
              <a:ea typeface="Raleway"/>
              <a:cs typeface="Raleway"/>
              <a:sym typeface="Raleway"/>
            </a:endParaRPr>
          </a:p>
        </p:txBody>
      </p:sp>
      <p:sp>
        <p:nvSpPr>
          <p:cNvPr id="197" name="Google Shape;197;p20"/>
          <p:cNvSpPr txBox="1"/>
          <p:nvPr/>
        </p:nvSpPr>
        <p:spPr>
          <a:xfrm>
            <a:off x="6299876" y="2690187"/>
            <a:ext cx="3330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8) </a:t>
            </a:r>
            <a:r>
              <a:rPr lang="en-GB" sz="1300">
                <a:solidFill>
                  <a:srgbClr val="FFFFFF"/>
                </a:solidFill>
                <a:latin typeface="Raleway"/>
                <a:ea typeface="Raleway"/>
                <a:cs typeface="Raleway"/>
                <a:sym typeface="Raleway"/>
              </a:rPr>
              <a:t>Assignment B Results</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sp>
        <p:nvSpPr>
          <p:cNvPr id="401" name="Google Shape;401;p38"/>
          <p:cNvSpPr txBox="1"/>
          <p:nvPr>
            <p:ph type="title"/>
          </p:nvPr>
        </p:nvSpPr>
        <p:spPr>
          <a:xfrm>
            <a:off x="304225" y="191950"/>
            <a:ext cx="7448100" cy="900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chemeClr val="dk2"/>
                </a:solidFill>
              </a:rPr>
              <a:t>Assignment B Approach</a:t>
            </a:r>
            <a:endParaRPr sz="2600">
              <a:solidFill>
                <a:schemeClr val="dk2"/>
              </a:solidFill>
            </a:endParaRPr>
          </a:p>
          <a:p>
            <a:pPr indent="0" lvl="0" marL="0" rtl="0" algn="l">
              <a:spcBef>
                <a:spcPts val="0"/>
              </a:spcBef>
              <a:spcAft>
                <a:spcPts val="0"/>
              </a:spcAft>
              <a:buNone/>
            </a:pPr>
            <a:r>
              <a:rPr b="0" lang="en-GB" sz="2000">
                <a:solidFill>
                  <a:schemeClr val="dk2"/>
                </a:solidFill>
              </a:rPr>
              <a:t>Original </a:t>
            </a:r>
            <a:r>
              <a:rPr b="0" lang="en-GB" sz="2000">
                <a:solidFill>
                  <a:schemeClr val="dk2"/>
                </a:solidFill>
              </a:rPr>
              <a:t>Priority Index [1]:</a:t>
            </a:r>
            <a:endParaRPr b="0" sz="2000"/>
          </a:p>
        </p:txBody>
      </p:sp>
      <p:pic>
        <p:nvPicPr>
          <p:cNvPr id="402" name="Google Shape;402;p38"/>
          <p:cNvPicPr preferRelativeResize="0"/>
          <p:nvPr/>
        </p:nvPicPr>
        <p:blipFill>
          <a:blip r:embed="rId3">
            <a:alphaModFix/>
          </a:blip>
          <a:stretch>
            <a:fillRect/>
          </a:stretch>
        </p:blipFill>
        <p:spPr>
          <a:xfrm>
            <a:off x="545825" y="2626125"/>
            <a:ext cx="226275" cy="301750"/>
          </a:xfrm>
          <a:prstGeom prst="rect">
            <a:avLst/>
          </a:prstGeom>
          <a:noFill/>
          <a:ln>
            <a:noFill/>
          </a:ln>
        </p:spPr>
      </p:pic>
      <p:graphicFrame>
        <p:nvGraphicFramePr>
          <p:cNvPr id="403" name="Google Shape;403;p38"/>
          <p:cNvGraphicFramePr/>
          <p:nvPr/>
        </p:nvGraphicFramePr>
        <p:xfrm>
          <a:off x="362900" y="1881775"/>
          <a:ext cx="3000000" cy="3000000"/>
        </p:xfrm>
        <a:graphic>
          <a:graphicData uri="http://schemas.openxmlformats.org/drawingml/2006/table">
            <a:tbl>
              <a:tblPr>
                <a:noFill/>
                <a:tableStyleId>{BCB40A9F-E2B0-4C8A-A032-61C725F4B576}</a:tableStyleId>
              </a:tblPr>
              <a:tblGrid>
                <a:gridCol w="780100"/>
                <a:gridCol w="7638100"/>
              </a:tblGrid>
              <a:tr h="385725">
                <a:tc>
                  <a:txBody>
                    <a:bodyPr/>
                    <a:lstStyle/>
                    <a:p>
                      <a:pPr indent="0" lvl="0" marL="0" rtl="0" algn="just">
                        <a:spcBef>
                          <a:spcPts val="0"/>
                        </a:spcBef>
                        <a:spcAft>
                          <a:spcPts val="0"/>
                        </a:spcAft>
                        <a:buNone/>
                      </a:pPr>
                      <a:r>
                        <a:rPr b="1" i="1" lang="en-GB" sz="1800">
                          <a:latin typeface="Lato"/>
                          <a:ea typeface="Lato"/>
                          <a:cs typeface="Lato"/>
                          <a:sym typeface="Lato"/>
                        </a:rPr>
                        <a:t>w</a:t>
                      </a:r>
                      <a:r>
                        <a:rPr b="1" baseline="-25000" i="1" lang="en-GB" sz="1800">
                          <a:latin typeface="Lato"/>
                          <a:ea typeface="Lato"/>
                          <a:cs typeface="Lato"/>
                          <a:sym typeface="Lato"/>
                        </a:rPr>
                        <a:t>i</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Lato Light"/>
                          <a:ea typeface="Lato Light"/>
                          <a:cs typeface="Lato Light"/>
                          <a:sym typeface="Lato Light"/>
                        </a:rPr>
                        <a:t>the </a:t>
                      </a:r>
                      <a:r>
                        <a:rPr b="1" lang="en-GB">
                          <a:latin typeface="Lato"/>
                          <a:ea typeface="Lato"/>
                          <a:cs typeface="Lato"/>
                          <a:sym typeface="Lato"/>
                        </a:rPr>
                        <a:t>penalty costs </a:t>
                      </a:r>
                      <a:r>
                        <a:rPr lang="en-GB">
                          <a:latin typeface="Lato Light"/>
                          <a:ea typeface="Lato Light"/>
                          <a:cs typeface="Lato Light"/>
                          <a:sym typeface="Lato Light"/>
                        </a:rPr>
                        <a:t>incurred for each time unit of delay</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88950">
                <a:tc>
                  <a:txBody>
                    <a:bodyPr/>
                    <a:lstStyle/>
                    <a:p>
                      <a:pPr indent="0" lvl="0" marL="0" rtl="0" algn="just">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t/>
                      </a:r>
                      <a:endParaRPr>
                        <a:latin typeface="Lato Light"/>
                        <a:ea typeface="Lato Light"/>
                        <a:cs typeface="Lato Light"/>
                        <a:sym typeface="Lato Light"/>
                      </a:endParaRPr>
                    </a:p>
                    <a:p>
                      <a:pPr indent="0" lvl="0" marL="0" rtl="0" algn="just">
                        <a:spcBef>
                          <a:spcPts val="0"/>
                        </a:spcBef>
                        <a:spcAft>
                          <a:spcPts val="0"/>
                        </a:spcAft>
                        <a:buNone/>
                      </a:pPr>
                      <a:r>
                        <a:rPr lang="en-GB">
                          <a:latin typeface="Lato Light"/>
                          <a:ea typeface="Lato Light"/>
                          <a:cs typeface="Lato Light"/>
                          <a:sym typeface="Lato Light"/>
                        </a:rPr>
                        <a:t>the average </a:t>
                      </a:r>
                      <a:r>
                        <a:rPr b="1" lang="en-GB">
                          <a:latin typeface="Lato"/>
                          <a:ea typeface="Lato"/>
                          <a:cs typeface="Lato"/>
                          <a:sym typeface="Lato"/>
                        </a:rPr>
                        <a:t>duration</a:t>
                      </a:r>
                      <a:r>
                        <a:rPr lang="en-GB">
                          <a:latin typeface="Lato Light"/>
                          <a:ea typeface="Lato Light"/>
                          <a:cs typeface="Lato Light"/>
                          <a:sym typeface="Lato Light"/>
                        </a:rPr>
                        <a:t> of all projects, and pij is the </a:t>
                      </a:r>
                      <a:r>
                        <a:rPr lang="en-GB">
                          <a:latin typeface="Lato Light"/>
                          <a:ea typeface="Lato Light"/>
                          <a:cs typeface="Lato Light"/>
                          <a:sym typeface="Lato Light"/>
                        </a:rPr>
                        <a:t>certain </a:t>
                      </a:r>
                      <a:r>
                        <a:rPr lang="en-GB">
                          <a:latin typeface="Lato Light"/>
                          <a:ea typeface="Lato Light"/>
                          <a:cs typeface="Lato Light"/>
                          <a:sym typeface="Lato Light"/>
                        </a:rPr>
                        <a:t>project duration</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92750">
                <a:tc>
                  <a:txBody>
                    <a:bodyPr/>
                    <a:lstStyle/>
                    <a:p>
                      <a:pPr indent="0" lvl="0" marL="0" rtl="0" algn="just">
                        <a:spcBef>
                          <a:spcPts val="0"/>
                        </a:spcBef>
                        <a:spcAft>
                          <a:spcPts val="0"/>
                        </a:spcAft>
                        <a:buNone/>
                      </a:pPr>
                      <a:r>
                        <a:rPr b="1" i="1" lang="en-GB" sz="1800">
                          <a:latin typeface="Lato"/>
                          <a:ea typeface="Lato"/>
                          <a:cs typeface="Lato"/>
                          <a:sym typeface="Lato"/>
                        </a:rPr>
                        <a:t> </a:t>
                      </a:r>
                      <a:r>
                        <a:rPr b="1" i="1" lang="en-GB" sz="1800">
                          <a:latin typeface="Lato"/>
                          <a:ea typeface="Lato"/>
                          <a:cs typeface="Lato"/>
                          <a:sym typeface="Lato"/>
                        </a:rPr>
                        <a:t>l</a:t>
                      </a:r>
                      <a:r>
                        <a:rPr b="1" baseline="-25000" i="1" lang="en-GB" sz="1800">
                          <a:latin typeface="Lato"/>
                          <a:ea typeface="Lato"/>
                          <a:cs typeface="Lato"/>
                          <a:sym typeface="Lato"/>
                        </a:rPr>
                        <a:t>ij</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Lato Light"/>
                          <a:ea typeface="Lato Light"/>
                          <a:cs typeface="Lato Light"/>
                          <a:sym typeface="Lato Light"/>
                        </a:rPr>
                        <a:t>the </a:t>
                      </a:r>
                      <a:r>
                        <a:rPr b="1" lang="en-GB">
                          <a:latin typeface="Lato"/>
                          <a:ea typeface="Lato"/>
                          <a:cs typeface="Lato"/>
                          <a:sym typeface="Lato"/>
                        </a:rPr>
                        <a:t>latest starting date</a:t>
                      </a:r>
                      <a:r>
                        <a:rPr lang="en-GB">
                          <a:latin typeface="Lato Light"/>
                          <a:ea typeface="Lato Light"/>
                          <a:cs typeface="Lato Light"/>
                          <a:sym typeface="Lato Light"/>
                        </a:rPr>
                        <a:t> for a project</a:t>
                      </a:r>
                      <a:r>
                        <a:rPr lang="en-GB" u="sng">
                          <a:latin typeface="Lato Light"/>
                          <a:ea typeface="Lato Light"/>
                          <a:cs typeface="Lato Light"/>
                          <a:sym typeface="Lato Light"/>
                        </a:rPr>
                        <a:t> before delay costs</a:t>
                      </a:r>
                      <a:r>
                        <a:rPr lang="en-GB">
                          <a:latin typeface="Lato Light"/>
                          <a:ea typeface="Lato Light"/>
                          <a:cs typeface="Lato Light"/>
                          <a:sym typeface="Lato Light"/>
                        </a:rPr>
                        <a:t> are incurred</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5725">
                <a:tc>
                  <a:txBody>
                    <a:bodyPr/>
                    <a:lstStyle/>
                    <a:p>
                      <a:pPr indent="0" lvl="0" marL="0" rtl="0" algn="just">
                        <a:spcBef>
                          <a:spcPts val="0"/>
                        </a:spcBef>
                        <a:spcAft>
                          <a:spcPts val="0"/>
                        </a:spcAft>
                        <a:buNone/>
                      </a:pPr>
                      <a:r>
                        <a:rPr b="1" i="1" lang="en-GB" sz="1800">
                          <a:latin typeface="Lato"/>
                          <a:ea typeface="Lato"/>
                          <a:cs typeface="Lato"/>
                          <a:sym typeface="Lato"/>
                        </a:rPr>
                        <a:t>k</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Lato Light"/>
                          <a:ea typeface="Lato Light"/>
                          <a:cs typeface="Lato Light"/>
                          <a:sym typeface="Lato Light"/>
                        </a:rPr>
                        <a:t>an empirically determined planning parameter（ k=12)</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4325">
                <a:tc>
                  <a:txBody>
                    <a:bodyPr/>
                    <a:lstStyle/>
                    <a:p>
                      <a:pPr indent="0" lvl="0" marL="0" rtl="0" algn="just">
                        <a:spcBef>
                          <a:spcPts val="0"/>
                        </a:spcBef>
                        <a:spcAft>
                          <a:spcPts val="0"/>
                        </a:spcAft>
                        <a:buNone/>
                      </a:pPr>
                      <a:r>
                        <a:rPr b="1" i="1" lang="en-GB" sz="1800">
                          <a:latin typeface="Lato"/>
                          <a:ea typeface="Lato"/>
                          <a:cs typeface="Lato"/>
                          <a:sym typeface="Lato"/>
                        </a:rPr>
                        <a:t>t</a:t>
                      </a:r>
                      <a:endParaRPr b="1" i="1" sz="1800">
                        <a:latin typeface="Lato"/>
                        <a:ea typeface="Lato"/>
                        <a:cs typeface="Lato"/>
                        <a:sym typeface="Lato"/>
                      </a:endParaRPr>
                    </a:p>
                    <a:p>
                      <a:pPr indent="0" lvl="0" marL="0" rtl="0" algn="just">
                        <a:spcBef>
                          <a:spcPts val="0"/>
                        </a:spcBef>
                        <a:spcAft>
                          <a:spcPts val="0"/>
                        </a:spcAft>
                        <a:buNone/>
                      </a:pPr>
                      <a:r>
                        <a:t/>
                      </a:r>
                      <a:endParaRPr b="1" i="1" sz="1800">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Lato Light"/>
                          <a:ea typeface="Lato Light"/>
                          <a:cs typeface="Lato Light"/>
                          <a:sym typeface="Lato Light"/>
                        </a:rPr>
                        <a:t>the date currently being schedule</a:t>
                      </a:r>
                      <a:r>
                        <a:rPr lang="en-GB">
                          <a:latin typeface="Lato Light"/>
                          <a:ea typeface="Lato Light"/>
                          <a:cs typeface="Lato Light"/>
                          <a:sym typeface="Lato Light"/>
                        </a:rPr>
                        <a:t>d</a:t>
                      </a:r>
                      <a:endParaRPr>
                        <a:latin typeface="Lato Light"/>
                        <a:ea typeface="Lato Light"/>
                        <a:cs typeface="Lato Light"/>
                        <a:sym typeface="Lato Light"/>
                      </a:endParaRPr>
                    </a:p>
                    <a:p>
                      <a:pPr indent="0" lvl="0" marL="0" rtl="0" algn="just">
                        <a:spcBef>
                          <a:spcPts val="0"/>
                        </a:spcBef>
                        <a:spcAft>
                          <a:spcPts val="0"/>
                        </a:spcAft>
                        <a:buNone/>
                      </a:pPr>
                      <a:r>
                        <a:t/>
                      </a:r>
                      <a:endParaRPr>
                        <a:latin typeface="Lato Light"/>
                        <a:ea typeface="Lato Light"/>
                        <a:cs typeface="Lato Light"/>
                        <a:sym typeface="Lato Light"/>
                      </a:endParaRPr>
                    </a:p>
                    <a:p>
                      <a:pPr indent="0" lvl="0" marL="0" rtl="0" algn="just">
                        <a:spcBef>
                          <a:spcPts val="0"/>
                        </a:spcBef>
                        <a:spcAft>
                          <a:spcPts val="0"/>
                        </a:spcAft>
                        <a:buNone/>
                      </a:pPr>
                      <a:r>
                        <a:t/>
                      </a:r>
                      <a:endParaRPr>
                        <a:latin typeface="Lato Light"/>
                        <a:ea typeface="Lato Light"/>
                        <a:cs typeface="Lato Light"/>
                        <a:sym typeface="Lato Light"/>
                      </a:endParaRPr>
                    </a:p>
                    <a:p>
                      <a:pPr indent="0" lvl="0" marL="0" rtl="0" algn="just">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404" name="Google Shape;404;p38"/>
          <p:cNvPicPr preferRelativeResize="0"/>
          <p:nvPr/>
        </p:nvPicPr>
        <p:blipFill>
          <a:blip r:embed="rId4">
            <a:alphaModFix/>
          </a:blip>
          <a:stretch>
            <a:fillRect/>
          </a:stretch>
        </p:blipFill>
        <p:spPr>
          <a:xfrm>
            <a:off x="4313596" y="653050"/>
            <a:ext cx="4060400" cy="1172875"/>
          </a:xfrm>
          <a:prstGeom prst="rect">
            <a:avLst/>
          </a:prstGeom>
          <a:noFill/>
          <a:ln>
            <a:noFill/>
          </a:ln>
        </p:spPr>
      </p:pic>
      <p:sp>
        <p:nvSpPr>
          <p:cNvPr id="405" name="Google Shape;405;p38"/>
          <p:cNvSpPr txBox="1"/>
          <p:nvPr/>
        </p:nvSpPr>
        <p:spPr>
          <a:xfrm>
            <a:off x="304225" y="4353975"/>
            <a:ext cx="88398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[1]S. R. Lawrence and T. E. Morton, “Resource-constrained multi-project scheduling with tardy costs: Comparing myopic, bottleneck, and resource pricing heuristics,” Eur J Oper Res, vol. 64, no. 2, pp. 168–187, Jan. 1993, doi: 10.1016/0377-2217(93)90175-M.</a:t>
            </a:r>
            <a:endParaRPr sz="130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 name="Shape 409"/>
        <p:cNvGrpSpPr/>
        <p:nvPr/>
      </p:nvGrpSpPr>
      <p:grpSpPr>
        <a:xfrm>
          <a:off x="0" y="0"/>
          <a:ext cx="0" cy="0"/>
          <a:chOff x="0" y="0"/>
          <a:chExt cx="0" cy="0"/>
        </a:xfrm>
      </p:grpSpPr>
      <p:sp>
        <p:nvSpPr>
          <p:cNvPr id="410" name="Google Shape;410;p39"/>
          <p:cNvSpPr txBox="1"/>
          <p:nvPr>
            <p:ph type="title"/>
          </p:nvPr>
        </p:nvSpPr>
        <p:spPr>
          <a:xfrm>
            <a:off x="304225" y="191950"/>
            <a:ext cx="7448100" cy="900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chemeClr val="dk2"/>
                </a:solidFill>
              </a:rPr>
              <a:t>Assignment B Approach</a:t>
            </a:r>
            <a:endParaRPr sz="2600">
              <a:solidFill>
                <a:schemeClr val="dk2"/>
              </a:solidFill>
            </a:endParaRPr>
          </a:p>
          <a:p>
            <a:pPr indent="0" lvl="0" marL="0" rtl="0" algn="l">
              <a:spcBef>
                <a:spcPts val="0"/>
              </a:spcBef>
              <a:spcAft>
                <a:spcPts val="0"/>
              </a:spcAft>
              <a:buNone/>
            </a:pPr>
            <a:r>
              <a:rPr b="0" lang="en-GB" sz="2000">
                <a:solidFill>
                  <a:schemeClr val="dk2"/>
                </a:solidFill>
              </a:rPr>
              <a:t>Modified Priority Index :</a:t>
            </a:r>
            <a:endParaRPr b="0" sz="2000"/>
          </a:p>
        </p:txBody>
      </p:sp>
      <p:pic>
        <p:nvPicPr>
          <p:cNvPr id="411" name="Google Shape;411;p39"/>
          <p:cNvPicPr preferRelativeResize="0"/>
          <p:nvPr/>
        </p:nvPicPr>
        <p:blipFill>
          <a:blip r:embed="rId3">
            <a:alphaModFix/>
          </a:blip>
          <a:stretch>
            <a:fillRect/>
          </a:stretch>
        </p:blipFill>
        <p:spPr>
          <a:xfrm>
            <a:off x="120650" y="3423075"/>
            <a:ext cx="226275" cy="301750"/>
          </a:xfrm>
          <a:prstGeom prst="rect">
            <a:avLst/>
          </a:prstGeom>
          <a:noFill/>
          <a:ln>
            <a:noFill/>
          </a:ln>
        </p:spPr>
      </p:pic>
      <p:graphicFrame>
        <p:nvGraphicFramePr>
          <p:cNvPr id="412" name="Google Shape;412;p39"/>
          <p:cNvGraphicFramePr/>
          <p:nvPr/>
        </p:nvGraphicFramePr>
        <p:xfrm>
          <a:off x="38100" y="2004400"/>
          <a:ext cx="3000000" cy="3000000"/>
        </p:xfrm>
        <a:graphic>
          <a:graphicData uri="http://schemas.openxmlformats.org/drawingml/2006/table">
            <a:tbl>
              <a:tblPr>
                <a:noFill/>
                <a:tableStyleId>{BCB40A9F-E2B0-4C8A-A032-61C725F4B576}</a:tableStyleId>
              </a:tblPr>
              <a:tblGrid>
                <a:gridCol w="780100"/>
                <a:gridCol w="7638100"/>
              </a:tblGrid>
              <a:tr h="381400">
                <a:tc>
                  <a:txBody>
                    <a:bodyPr/>
                    <a:lstStyle/>
                    <a:p>
                      <a:pPr indent="0" lvl="0" marL="0" rtl="0" algn="just">
                        <a:spcBef>
                          <a:spcPts val="0"/>
                        </a:spcBef>
                        <a:spcAft>
                          <a:spcPts val="0"/>
                        </a:spcAft>
                        <a:buNone/>
                      </a:pPr>
                      <a:r>
                        <a:rPr b="1" i="1" lang="en-GB" sz="1800">
                          <a:latin typeface="Lato"/>
                          <a:ea typeface="Lato"/>
                          <a:cs typeface="Lato"/>
                          <a:sym typeface="Lato"/>
                        </a:rPr>
                        <a:t>F</a:t>
                      </a:r>
                      <a:r>
                        <a:rPr b="1" baseline="-25000" i="1" lang="en-GB" sz="1800">
                          <a:latin typeface="Lato"/>
                          <a:ea typeface="Lato"/>
                          <a:cs typeface="Lato"/>
                          <a:sym typeface="Lato"/>
                        </a:rPr>
                        <a:t>i</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Lato Light"/>
                          <a:ea typeface="Lato Light"/>
                          <a:cs typeface="Lato Light"/>
                          <a:sym typeface="Lato Light"/>
                        </a:rPr>
                        <a:t>the difference between liquidated damage LD</a:t>
                      </a:r>
                      <a:r>
                        <a:rPr baseline="-25000" lang="en-GB">
                          <a:latin typeface="Lato Light"/>
                          <a:ea typeface="Lato Light"/>
                          <a:cs typeface="Lato Light"/>
                          <a:sym typeface="Lato Light"/>
                        </a:rPr>
                        <a:t>i</a:t>
                      </a:r>
                      <a:r>
                        <a:rPr lang="en-GB">
                          <a:latin typeface="Lato Light"/>
                          <a:ea typeface="Lato Light"/>
                          <a:cs typeface="Lato Light"/>
                          <a:sym typeface="Lato Light"/>
                        </a:rPr>
                        <a:t> and contract price CP</a:t>
                      </a:r>
                      <a:r>
                        <a:rPr baseline="-25000" lang="en-GB">
                          <a:latin typeface="Lato Light"/>
                          <a:ea typeface="Lato Light"/>
                          <a:cs typeface="Lato Light"/>
                          <a:sym typeface="Lato Light"/>
                        </a:rPr>
                        <a:t>i</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400">
                <a:tc>
                  <a:txBody>
                    <a:bodyPr/>
                    <a:lstStyle/>
                    <a:p>
                      <a:pPr indent="0" lvl="0" marL="0" rtl="0" algn="just">
                        <a:spcBef>
                          <a:spcPts val="0"/>
                        </a:spcBef>
                        <a:spcAft>
                          <a:spcPts val="0"/>
                        </a:spcAft>
                        <a:buNone/>
                      </a:pPr>
                      <a:r>
                        <a:rPr b="1" i="1" lang="en-GB" sz="1800">
                          <a:latin typeface="Lato"/>
                          <a:ea typeface="Lato"/>
                          <a:cs typeface="Lato"/>
                          <a:sym typeface="Lato"/>
                        </a:rPr>
                        <a:t>m</a:t>
                      </a:r>
                      <a:r>
                        <a:rPr b="1" baseline="-25000" i="1" lang="en-GB" sz="1800">
                          <a:latin typeface="Lato"/>
                          <a:ea typeface="Lato"/>
                          <a:cs typeface="Lato"/>
                          <a:sym typeface="Lato"/>
                        </a:rPr>
                        <a:t>ij</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Lato Light"/>
                          <a:ea typeface="Lato Light"/>
                          <a:cs typeface="Lato Light"/>
                          <a:sym typeface="Lato Light"/>
                        </a:rPr>
                        <a:t>the latest starting date for a project before liquidated damage is incurred</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400">
                <a:tc>
                  <a:txBody>
                    <a:bodyPr/>
                    <a:lstStyle/>
                    <a:p>
                      <a:pPr indent="0" lvl="0" marL="0" rtl="0" algn="just">
                        <a:spcBef>
                          <a:spcPts val="0"/>
                        </a:spcBef>
                        <a:spcAft>
                          <a:spcPts val="0"/>
                        </a:spcAft>
                        <a:buNone/>
                      </a:pPr>
                      <a:r>
                        <a:rPr b="1" i="1" lang="en-GB" sz="1800">
                          <a:latin typeface="Lato"/>
                          <a:ea typeface="Lato"/>
                          <a:cs typeface="Lato"/>
                          <a:sym typeface="Lato"/>
                        </a:rPr>
                        <a:t>w</a:t>
                      </a:r>
                      <a:r>
                        <a:rPr b="1" baseline="-25000" i="1" lang="en-GB" sz="1800">
                          <a:latin typeface="Lato"/>
                          <a:ea typeface="Lato"/>
                          <a:cs typeface="Lato"/>
                          <a:sym typeface="Lato"/>
                        </a:rPr>
                        <a:t>i</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Lato Light"/>
                          <a:ea typeface="Lato Light"/>
                          <a:cs typeface="Lato Light"/>
                          <a:sym typeface="Lato Light"/>
                        </a:rPr>
                        <a:t>the penalty costs incurred for each time unit of delay</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0550">
                <a:tc>
                  <a:txBody>
                    <a:bodyPr/>
                    <a:lstStyle/>
                    <a:p>
                      <a:pPr indent="0" lvl="0" marL="0" rtl="0" algn="just">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Lato Light"/>
                          <a:ea typeface="Lato Light"/>
                          <a:cs typeface="Lato Light"/>
                          <a:sym typeface="Lato Light"/>
                        </a:rPr>
                        <a:t>the average duration of all projects, and pij is the project duration</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400">
                <a:tc>
                  <a:txBody>
                    <a:bodyPr/>
                    <a:lstStyle/>
                    <a:p>
                      <a:pPr indent="0" lvl="0" marL="0" rtl="0" algn="just">
                        <a:spcBef>
                          <a:spcPts val="0"/>
                        </a:spcBef>
                        <a:spcAft>
                          <a:spcPts val="0"/>
                        </a:spcAft>
                        <a:buNone/>
                      </a:pPr>
                      <a:r>
                        <a:rPr b="1" i="1" lang="en-GB" sz="1800">
                          <a:latin typeface="Lato"/>
                          <a:ea typeface="Lato"/>
                          <a:cs typeface="Lato"/>
                          <a:sym typeface="Lato"/>
                        </a:rPr>
                        <a:t>l</a:t>
                      </a:r>
                      <a:r>
                        <a:rPr b="1" baseline="-25000" i="1" lang="en-GB" sz="1800">
                          <a:latin typeface="Lato"/>
                          <a:ea typeface="Lato"/>
                          <a:cs typeface="Lato"/>
                          <a:sym typeface="Lato"/>
                        </a:rPr>
                        <a:t>ij</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Lato Light"/>
                          <a:ea typeface="Lato Light"/>
                          <a:cs typeface="Lato Light"/>
                          <a:sym typeface="Lato Light"/>
                        </a:rPr>
                        <a:t>the latest starting date for a project before delay costs are incurred</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400">
                <a:tc>
                  <a:txBody>
                    <a:bodyPr/>
                    <a:lstStyle/>
                    <a:p>
                      <a:pPr indent="0" lvl="0" marL="0" rtl="0" algn="just">
                        <a:spcBef>
                          <a:spcPts val="0"/>
                        </a:spcBef>
                        <a:spcAft>
                          <a:spcPts val="0"/>
                        </a:spcAft>
                        <a:buNone/>
                      </a:pPr>
                      <a:r>
                        <a:rPr b="1" i="1" lang="en-GB" sz="1800">
                          <a:latin typeface="Lato"/>
                          <a:ea typeface="Lato"/>
                          <a:cs typeface="Lato"/>
                          <a:sym typeface="Lato"/>
                        </a:rPr>
                        <a:t>k</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Lato Light"/>
                          <a:ea typeface="Lato Light"/>
                          <a:cs typeface="Lato Light"/>
                          <a:sym typeface="Lato Light"/>
                        </a:rPr>
                        <a:t>an empirically determined planning parameter（ k=12)</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400">
                <a:tc>
                  <a:txBody>
                    <a:bodyPr/>
                    <a:lstStyle/>
                    <a:p>
                      <a:pPr indent="0" lvl="0" marL="0" rtl="0" algn="just">
                        <a:spcBef>
                          <a:spcPts val="0"/>
                        </a:spcBef>
                        <a:spcAft>
                          <a:spcPts val="0"/>
                        </a:spcAft>
                        <a:buNone/>
                      </a:pPr>
                      <a:r>
                        <a:rPr b="1" i="1" lang="en-GB" sz="1800">
                          <a:latin typeface="Lato"/>
                          <a:ea typeface="Lato"/>
                          <a:cs typeface="Lato"/>
                          <a:sym typeface="Lato"/>
                        </a:rPr>
                        <a:t>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Lato Light"/>
                          <a:ea typeface="Lato Light"/>
                          <a:cs typeface="Lato Light"/>
                          <a:sym typeface="Lato Light"/>
                        </a:rPr>
                        <a:t>the date currently being scheduled</a:t>
                      </a:r>
                      <a:endParaRPr>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413" name="Google Shape;413;p39"/>
          <p:cNvPicPr preferRelativeResize="0"/>
          <p:nvPr/>
        </p:nvPicPr>
        <p:blipFill>
          <a:blip r:embed="rId4">
            <a:alphaModFix/>
          </a:blip>
          <a:stretch>
            <a:fillRect/>
          </a:stretch>
        </p:blipFill>
        <p:spPr>
          <a:xfrm>
            <a:off x="3276962" y="697300"/>
            <a:ext cx="5780376" cy="1212550"/>
          </a:xfrm>
          <a:prstGeom prst="rect">
            <a:avLst/>
          </a:prstGeom>
          <a:noFill/>
          <a:ln>
            <a:noFill/>
          </a:ln>
        </p:spPr>
      </p:pic>
      <p:cxnSp>
        <p:nvCxnSpPr>
          <p:cNvPr id="414" name="Google Shape;414;p39"/>
          <p:cNvCxnSpPr/>
          <p:nvPr/>
        </p:nvCxnSpPr>
        <p:spPr>
          <a:xfrm>
            <a:off x="6559002" y="1680376"/>
            <a:ext cx="2290500" cy="0"/>
          </a:xfrm>
          <a:prstGeom prst="straightConnector1">
            <a:avLst/>
          </a:prstGeom>
          <a:noFill/>
          <a:ln cap="flat" cmpd="sng" w="38100">
            <a:solidFill>
              <a:schemeClr val="accent3"/>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415" name="Google Shape;415;p39"/>
          <p:cNvCxnSpPr/>
          <p:nvPr/>
        </p:nvCxnSpPr>
        <p:spPr>
          <a:xfrm>
            <a:off x="8849575" y="622700"/>
            <a:ext cx="0" cy="1070100"/>
          </a:xfrm>
          <a:prstGeom prst="straightConnector1">
            <a:avLst/>
          </a:prstGeom>
          <a:noFill/>
          <a:ln cap="flat" cmpd="sng" w="38100">
            <a:solidFill>
              <a:schemeClr val="accent3"/>
            </a:solidFill>
            <a:prstDash val="solid"/>
            <a:round/>
            <a:headEnd len="med" w="med" type="none"/>
            <a:tailEnd len="med" w="med" type="none"/>
          </a:ln>
        </p:spPr>
      </p:cxnSp>
      <p:cxnSp>
        <p:nvCxnSpPr>
          <p:cNvPr id="416" name="Google Shape;416;p39"/>
          <p:cNvCxnSpPr/>
          <p:nvPr/>
        </p:nvCxnSpPr>
        <p:spPr>
          <a:xfrm>
            <a:off x="6559002" y="642101"/>
            <a:ext cx="2290500" cy="0"/>
          </a:xfrm>
          <a:prstGeom prst="straightConnector1">
            <a:avLst/>
          </a:prstGeom>
          <a:noFill/>
          <a:ln cap="flat" cmpd="sng" w="38100">
            <a:solidFill>
              <a:schemeClr val="accent3"/>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417" name="Google Shape;417;p39"/>
          <p:cNvCxnSpPr/>
          <p:nvPr/>
        </p:nvCxnSpPr>
        <p:spPr>
          <a:xfrm>
            <a:off x="6559000" y="622700"/>
            <a:ext cx="0" cy="1070100"/>
          </a:xfrm>
          <a:prstGeom prst="straightConnector1">
            <a:avLst/>
          </a:prstGeom>
          <a:noFill/>
          <a:ln cap="flat" cmpd="sng" w="38100">
            <a:solidFill>
              <a:schemeClr val="accent3"/>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21" name="Shape 421"/>
        <p:cNvGrpSpPr/>
        <p:nvPr/>
      </p:nvGrpSpPr>
      <p:grpSpPr>
        <a:xfrm>
          <a:off x="0" y="0"/>
          <a:ext cx="0" cy="0"/>
          <a:chOff x="0" y="0"/>
          <a:chExt cx="0" cy="0"/>
        </a:xfrm>
      </p:grpSpPr>
      <p:sp>
        <p:nvSpPr>
          <p:cNvPr id="422" name="Google Shape;422;p40"/>
          <p:cNvSpPr txBox="1"/>
          <p:nvPr>
            <p:ph type="title"/>
          </p:nvPr>
        </p:nvSpPr>
        <p:spPr>
          <a:xfrm>
            <a:off x="455100" y="1289400"/>
            <a:ext cx="4035000" cy="2564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chemeClr val="dk2"/>
                </a:solidFill>
              </a:rPr>
              <a:t>Assignment B </a:t>
            </a:r>
            <a:endParaRPr sz="2600">
              <a:solidFill>
                <a:schemeClr val="dk2"/>
              </a:solidFill>
            </a:endParaRPr>
          </a:p>
          <a:p>
            <a:pPr indent="0" lvl="0" marL="0" rtl="0" algn="l">
              <a:spcBef>
                <a:spcPts val="0"/>
              </a:spcBef>
              <a:spcAft>
                <a:spcPts val="0"/>
              </a:spcAft>
              <a:buNone/>
            </a:pPr>
            <a:r>
              <a:rPr lang="en-GB" sz="2600">
                <a:solidFill>
                  <a:schemeClr val="dk2"/>
                </a:solidFill>
              </a:rPr>
              <a:t>Approach</a:t>
            </a:r>
            <a:endParaRPr sz="2600">
              <a:solidFill>
                <a:schemeClr val="dk2"/>
              </a:solidFill>
            </a:endParaRPr>
          </a:p>
          <a:p>
            <a:pPr indent="0" lvl="0" marL="0" rtl="0" algn="l">
              <a:spcBef>
                <a:spcPts val="0"/>
              </a:spcBef>
              <a:spcAft>
                <a:spcPts val="0"/>
              </a:spcAft>
              <a:buNone/>
            </a:pPr>
            <a:r>
              <a:rPr lang="en-GB" sz="2600">
                <a:solidFill>
                  <a:schemeClr val="dk2"/>
                </a:solidFill>
              </a:rPr>
              <a:t>Proposed Methodology</a:t>
            </a:r>
            <a:endParaRPr b="0" sz="2000"/>
          </a:p>
        </p:txBody>
      </p:sp>
      <p:pic>
        <p:nvPicPr>
          <p:cNvPr id="423" name="Google Shape;423;p40"/>
          <p:cNvPicPr preferRelativeResize="0"/>
          <p:nvPr/>
        </p:nvPicPr>
        <p:blipFill>
          <a:blip r:embed="rId3">
            <a:alphaModFix/>
          </a:blip>
          <a:stretch>
            <a:fillRect/>
          </a:stretch>
        </p:blipFill>
        <p:spPr>
          <a:xfrm>
            <a:off x="5146050" y="152400"/>
            <a:ext cx="1767898" cy="4838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27" name="Shape 427"/>
        <p:cNvGrpSpPr/>
        <p:nvPr/>
      </p:nvGrpSpPr>
      <p:grpSpPr>
        <a:xfrm>
          <a:off x="0" y="0"/>
          <a:ext cx="0" cy="0"/>
          <a:chOff x="0" y="0"/>
          <a:chExt cx="0" cy="0"/>
        </a:xfrm>
      </p:grpSpPr>
      <p:sp>
        <p:nvSpPr>
          <p:cNvPr id="428" name="Google Shape;42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
            </a:r>
            <a:r>
              <a:rPr lang="en-GB"/>
              <a:t>aximize crew utilization</a:t>
            </a:r>
            <a:endParaRPr/>
          </a:p>
        </p:txBody>
      </p:sp>
      <p:pic>
        <p:nvPicPr>
          <p:cNvPr id="429" name="Google Shape;429;p41"/>
          <p:cNvPicPr preferRelativeResize="0"/>
          <p:nvPr/>
        </p:nvPicPr>
        <p:blipFill>
          <a:blip r:embed="rId3">
            <a:alphaModFix/>
          </a:blip>
          <a:stretch>
            <a:fillRect/>
          </a:stretch>
        </p:blipFill>
        <p:spPr>
          <a:xfrm>
            <a:off x="4253125" y="3059162"/>
            <a:ext cx="2336800" cy="911975"/>
          </a:xfrm>
          <a:prstGeom prst="rect">
            <a:avLst/>
          </a:prstGeom>
          <a:noFill/>
          <a:ln>
            <a:noFill/>
          </a:ln>
        </p:spPr>
      </p:pic>
      <p:sp>
        <p:nvSpPr>
          <p:cNvPr id="430" name="Google Shape;430;p41"/>
          <p:cNvSpPr txBox="1"/>
          <p:nvPr/>
        </p:nvSpPr>
        <p:spPr>
          <a:xfrm>
            <a:off x="68600" y="3130400"/>
            <a:ext cx="2489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latin typeface="Lato"/>
                <a:ea typeface="Lato"/>
                <a:cs typeface="Lato"/>
                <a:sym typeface="Lato"/>
              </a:rPr>
              <a:t>Remaining projects for crew #3</a:t>
            </a:r>
            <a:endParaRPr sz="1900">
              <a:latin typeface="Lato"/>
              <a:ea typeface="Lato"/>
              <a:cs typeface="Lato"/>
              <a:sym typeface="Lato"/>
            </a:endParaRPr>
          </a:p>
        </p:txBody>
      </p:sp>
      <p:pic>
        <p:nvPicPr>
          <p:cNvPr id="431" name="Google Shape;431;p41"/>
          <p:cNvPicPr preferRelativeResize="0"/>
          <p:nvPr/>
        </p:nvPicPr>
        <p:blipFill rotWithShape="1">
          <a:blip r:embed="rId4">
            <a:alphaModFix/>
          </a:blip>
          <a:srcRect b="21917" l="18571" r="14309" t="0"/>
          <a:stretch/>
        </p:blipFill>
        <p:spPr>
          <a:xfrm rot="-5400000">
            <a:off x="2676150" y="2942687"/>
            <a:ext cx="984251" cy="1144950"/>
          </a:xfrm>
          <a:prstGeom prst="rect">
            <a:avLst/>
          </a:prstGeom>
          <a:noFill/>
          <a:ln>
            <a:noFill/>
          </a:ln>
        </p:spPr>
      </p:pic>
      <p:pic>
        <p:nvPicPr>
          <p:cNvPr id="432" name="Google Shape;432;p41"/>
          <p:cNvPicPr preferRelativeResize="0"/>
          <p:nvPr/>
        </p:nvPicPr>
        <p:blipFill>
          <a:blip r:embed="rId5">
            <a:alphaModFix/>
          </a:blip>
          <a:stretch>
            <a:fillRect/>
          </a:stretch>
        </p:blipFill>
        <p:spPr>
          <a:xfrm>
            <a:off x="0" y="1853850"/>
            <a:ext cx="8839200" cy="8154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36" name="Shape 436"/>
        <p:cNvGrpSpPr/>
        <p:nvPr/>
      </p:nvGrpSpPr>
      <p:grpSpPr>
        <a:xfrm>
          <a:off x="0" y="0"/>
          <a:ext cx="0" cy="0"/>
          <a:chOff x="0" y="0"/>
          <a:chExt cx="0" cy="0"/>
        </a:xfrm>
      </p:grpSpPr>
      <p:sp>
        <p:nvSpPr>
          <p:cNvPr id="437" name="Google Shape;43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Maximize crew utilization</a:t>
            </a:r>
            <a:endParaRPr/>
          </a:p>
        </p:txBody>
      </p:sp>
      <p:pic>
        <p:nvPicPr>
          <p:cNvPr id="438" name="Google Shape;438;p42"/>
          <p:cNvPicPr preferRelativeResize="0"/>
          <p:nvPr/>
        </p:nvPicPr>
        <p:blipFill>
          <a:blip r:embed="rId3">
            <a:alphaModFix/>
          </a:blip>
          <a:stretch>
            <a:fillRect/>
          </a:stretch>
        </p:blipFill>
        <p:spPr>
          <a:xfrm>
            <a:off x="4253125" y="3059162"/>
            <a:ext cx="2336800" cy="911975"/>
          </a:xfrm>
          <a:prstGeom prst="rect">
            <a:avLst/>
          </a:prstGeom>
          <a:noFill/>
          <a:ln>
            <a:noFill/>
          </a:ln>
        </p:spPr>
      </p:pic>
      <p:sp>
        <p:nvSpPr>
          <p:cNvPr id="439" name="Google Shape;439;p42"/>
          <p:cNvSpPr txBox="1"/>
          <p:nvPr/>
        </p:nvSpPr>
        <p:spPr>
          <a:xfrm>
            <a:off x="68600" y="3130400"/>
            <a:ext cx="2489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latin typeface="Lato"/>
                <a:ea typeface="Lato"/>
                <a:cs typeface="Lato"/>
                <a:sym typeface="Lato"/>
              </a:rPr>
              <a:t>Remaining projects for crew #3</a:t>
            </a:r>
            <a:endParaRPr sz="1900">
              <a:latin typeface="Lato"/>
              <a:ea typeface="Lato"/>
              <a:cs typeface="Lato"/>
              <a:sym typeface="Lato"/>
            </a:endParaRPr>
          </a:p>
        </p:txBody>
      </p:sp>
      <p:pic>
        <p:nvPicPr>
          <p:cNvPr id="440" name="Google Shape;440;p42"/>
          <p:cNvPicPr preferRelativeResize="0"/>
          <p:nvPr/>
        </p:nvPicPr>
        <p:blipFill rotWithShape="1">
          <a:blip r:embed="rId4">
            <a:alphaModFix/>
          </a:blip>
          <a:srcRect b="21917" l="18571" r="14309" t="0"/>
          <a:stretch/>
        </p:blipFill>
        <p:spPr>
          <a:xfrm rot="-5400000">
            <a:off x="2676150" y="2942687"/>
            <a:ext cx="984251" cy="1144950"/>
          </a:xfrm>
          <a:prstGeom prst="rect">
            <a:avLst/>
          </a:prstGeom>
          <a:noFill/>
          <a:ln>
            <a:noFill/>
          </a:ln>
        </p:spPr>
      </p:pic>
      <p:pic>
        <p:nvPicPr>
          <p:cNvPr id="441" name="Google Shape;441;p42"/>
          <p:cNvPicPr preferRelativeResize="0"/>
          <p:nvPr/>
        </p:nvPicPr>
        <p:blipFill>
          <a:blip r:embed="rId5">
            <a:alphaModFix/>
          </a:blip>
          <a:stretch>
            <a:fillRect/>
          </a:stretch>
        </p:blipFill>
        <p:spPr>
          <a:xfrm>
            <a:off x="0" y="1853850"/>
            <a:ext cx="8839200" cy="79585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45" name="Shape 445"/>
        <p:cNvGrpSpPr/>
        <p:nvPr/>
      </p:nvGrpSpPr>
      <p:grpSpPr>
        <a:xfrm>
          <a:off x="0" y="0"/>
          <a:ext cx="0" cy="0"/>
          <a:chOff x="0" y="0"/>
          <a:chExt cx="0" cy="0"/>
        </a:xfrm>
      </p:grpSpPr>
      <p:sp>
        <p:nvSpPr>
          <p:cNvPr id="446" name="Google Shape;446;p43"/>
          <p:cNvSpPr txBox="1"/>
          <p:nvPr>
            <p:ph type="title"/>
          </p:nvPr>
        </p:nvSpPr>
        <p:spPr>
          <a:xfrm>
            <a:off x="727650" y="13496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Assignment B R</a:t>
            </a:r>
            <a:r>
              <a:rPr lang="en-GB"/>
              <a:t>esult</a:t>
            </a:r>
            <a:endParaRPr/>
          </a:p>
        </p:txBody>
      </p:sp>
      <p:pic>
        <p:nvPicPr>
          <p:cNvPr id="447" name="Google Shape;447;p43"/>
          <p:cNvPicPr preferRelativeResize="0"/>
          <p:nvPr/>
        </p:nvPicPr>
        <p:blipFill>
          <a:blip r:embed="rId3">
            <a:alphaModFix/>
          </a:blip>
          <a:stretch>
            <a:fillRect/>
          </a:stretch>
        </p:blipFill>
        <p:spPr>
          <a:xfrm>
            <a:off x="729450" y="2404475"/>
            <a:ext cx="7215240" cy="1110900"/>
          </a:xfrm>
          <a:prstGeom prst="rect">
            <a:avLst/>
          </a:prstGeom>
          <a:noFill/>
          <a:ln>
            <a:noFill/>
          </a:ln>
        </p:spPr>
      </p:pic>
      <p:sp>
        <p:nvSpPr>
          <p:cNvPr id="448" name="Google Shape;448;p43"/>
          <p:cNvSpPr txBox="1"/>
          <p:nvPr/>
        </p:nvSpPr>
        <p:spPr>
          <a:xfrm>
            <a:off x="729450" y="1927475"/>
            <a:ext cx="7900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latin typeface="Lato"/>
                <a:ea typeface="Lato"/>
                <a:cs typeface="Lato"/>
                <a:sym typeface="Lato"/>
              </a:rPr>
              <a:t>The results of scheduling:</a:t>
            </a:r>
            <a:endParaRPr sz="1800">
              <a:solidFill>
                <a:schemeClr val="accent1"/>
              </a:solidFill>
              <a:latin typeface="Lato"/>
              <a:ea typeface="Lato"/>
              <a:cs typeface="Lato"/>
              <a:sym typeface="Lato"/>
            </a:endParaRPr>
          </a:p>
        </p:txBody>
      </p:sp>
      <p:sp>
        <p:nvSpPr>
          <p:cNvPr id="449" name="Google Shape;449;p43"/>
          <p:cNvSpPr txBox="1"/>
          <p:nvPr/>
        </p:nvSpPr>
        <p:spPr>
          <a:xfrm>
            <a:off x="806575" y="2124750"/>
            <a:ext cx="2489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latin typeface="Lato"/>
              <a:ea typeface="Lato"/>
              <a:cs typeface="Lato"/>
              <a:sym typeface="Lato"/>
            </a:endParaRPr>
          </a:p>
        </p:txBody>
      </p:sp>
      <p:sp>
        <p:nvSpPr>
          <p:cNvPr id="450" name="Google Shape;450;p43"/>
          <p:cNvSpPr txBox="1"/>
          <p:nvPr/>
        </p:nvSpPr>
        <p:spPr>
          <a:xfrm>
            <a:off x="861100" y="3754575"/>
            <a:ext cx="60339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Lato"/>
              <a:buAutoNum type="arabicPeriod"/>
            </a:pPr>
            <a:r>
              <a:rPr b="1" lang="en-GB" sz="1300">
                <a:solidFill>
                  <a:schemeClr val="dk2"/>
                </a:solidFill>
                <a:latin typeface="Lato"/>
                <a:ea typeface="Lato"/>
                <a:cs typeface="Lato"/>
                <a:sym typeface="Lato"/>
              </a:rPr>
              <a:t>Maximize crew utility;</a:t>
            </a:r>
            <a:endParaRPr b="1" sz="1300">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AutoNum type="arabicPeriod"/>
            </a:pPr>
            <a:r>
              <a:rPr b="1" lang="en-GB" sz="1300">
                <a:solidFill>
                  <a:schemeClr val="dk2"/>
                </a:solidFill>
                <a:latin typeface="Lato"/>
                <a:ea typeface="Lato"/>
                <a:cs typeface="Lato"/>
                <a:sym typeface="Lato"/>
              </a:rPr>
              <a:t>Delayed projects are concentrated in the later stages；</a:t>
            </a:r>
            <a:endParaRPr b="1" sz="1300">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AutoNum type="arabicPeriod"/>
            </a:pPr>
            <a:r>
              <a:rPr b="1" lang="en-GB" sz="1300">
                <a:solidFill>
                  <a:schemeClr val="dk2"/>
                </a:solidFill>
                <a:latin typeface="Lato"/>
                <a:ea typeface="Lato"/>
                <a:cs typeface="Lato"/>
                <a:sym typeface="Lato"/>
              </a:rPr>
              <a:t>Considering delayed costs and liquidated damages, one could still obtain $148,450 of $205,000 (total contract price).</a:t>
            </a:r>
            <a:endParaRPr b="1" sz="1300">
              <a:solidFill>
                <a:schemeClr val="dk2"/>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434343"/>
        </a:solidFill>
      </p:bgPr>
    </p:bg>
    <p:spTree>
      <p:nvGrpSpPr>
        <p:cNvPr id="459" name="Shape 459"/>
        <p:cNvGrpSpPr/>
        <p:nvPr/>
      </p:nvGrpSpPr>
      <p:grpSpPr>
        <a:xfrm>
          <a:off x="0" y="0"/>
          <a:ext cx="0" cy="0"/>
          <a:chOff x="0" y="0"/>
          <a:chExt cx="0" cy="0"/>
        </a:xfrm>
      </p:grpSpPr>
      <p:sp>
        <p:nvSpPr>
          <p:cNvPr id="460" name="Google Shape;460;p45"/>
          <p:cNvSpPr txBox="1"/>
          <p:nvPr>
            <p:ph type="title"/>
          </p:nvPr>
        </p:nvSpPr>
        <p:spPr>
          <a:xfrm>
            <a:off x="729450" y="1322450"/>
            <a:ext cx="7010100" cy="350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t>Assignment A Approach</a:t>
            </a:r>
            <a:endParaRPr sz="2600"/>
          </a:p>
        </p:txBody>
      </p:sp>
      <p:sp>
        <p:nvSpPr>
          <p:cNvPr id="461" name="Google Shape;461;p45"/>
          <p:cNvSpPr txBox="1"/>
          <p:nvPr>
            <p:ph idx="4294967295" type="body"/>
          </p:nvPr>
        </p:nvSpPr>
        <p:spPr>
          <a:xfrm>
            <a:off x="729450" y="2054150"/>
            <a:ext cx="76437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FFFFFF"/>
                </a:solidFill>
              </a:rPr>
              <a:t>Question 3 Assumptions</a:t>
            </a:r>
            <a:endParaRPr b="1" sz="1400">
              <a:solidFill>
                <a:srgbClr val="FFFFFF"/>
              </a:solidFill>
            </a:endParaRPr>
          </a:p>
          <a:p>
            <a:pPr indent="-317500" lvl="0" marL="457200" rtl="0" algn="l">
              <a:spcBef>
                <a:spcPts val="1600"/>
              </a:spcBef>
              <a:spcAft>
                <a:spcPts val="0"/>
              </a:spcAft>
              <a:buClr>
                <a:srgbClr val="FFFFFF"/>
              </a:buClr>
              <a:buSzPts val="1400"/>
              <a:buChar char="●"/>
            </a:pPr>
            <a:r>
              <a:rPr lang="en-GB" sz="1400">
                <a:solidFill>
                  <a:srgbClr val="FFFFFF"/>
                </a:solidFill>
              </a:rPr>
              <a:t>Complete rescheduling to be done per the same methodology per Questions 1 and 2</a:t>
            </a:r>
            <a:endParaRPr sz="1400">
              <a:solidFill>
                <a:srgbClr val="FFFFFF"/>
              </a:solidFill>
            </a:endParaRPr>
          </a:p>
          <a:p>
            <a:pPr indent="-317500" lvl="0" marL="457200" rtl="0" algn="l">
              <a:spcBef>
                <a:spcPts val="0"/>
              </a:spcBef>
              <a:spcAft>
                <a:spcPts val="0"/>
              </a:spcAft>
              <a:buClr>
                <a:srgbClr val="FFFFFF"/>
              </a:buClr>
              <a:buSzPts val="1400"/>
              <a:buChar char="●"/>
            </a:pPr>
            <a:r>
              <a:rPr lang="en-GB" sz="1400">
                <a:solidFill>
                  <a:srgbClr val="FFFFFF"/>
                </a:solidFill>
              </a:rPr>
              <a:t>Projects finished by October 10 are omitted from the original network</a:t>
            </a:r>
            <a:endParaRPr sz="1400">
              <a:solidFill>
                <a:srgbClr val="FFFFFF"/>
              </a:solidFill>
            </a:endParaRPr>
          </a:p>
          <a:p>
            <a:pPr indent="-317500" lvl="0" marL="457200" rtl="0" algn="l">
              <a:spcBef>
                <a:spcPts val="0"/>
              </a:spcBef>
              <a:spcAft>
                <a:spcPts val="0"/>
              </a:spcAft>
              <a:buClr>
                <a:srgbClr val="FFFFFF"/>
              </a:buClr>
              <a:buSzPts val="1400"/>
              <a:buChar char="●"/>
            </a:pPr>
            <a:r>
              <a:rPr lang="en-GB" sz="1400">
                <a:solidFill>
                  <a:srgbClr val="FFFFFF"/>
                </a:solidFill>
              </a:rPr>
              <a:t>Projects started by October 10 but are not yet completed have the projected remainder of project duration as planned duration</a:t>
            </a:r>
            <a:endParaRPr sz="1400">
              <a:solidFill>
                <a:srgbClr val="FFFFFF"/>
              </a:solidFill>
            </a:endParaRPr>
          </a:p>
          <a:p>
            <a:pPr indent="-317500" lvl="0" marL="457200" rtl="0" algn="l">
              <a:spcBef>
                <a:spcPts val="0"/>
              </a:spcBef>
              <a:spcAft>
                <a:spcPts val="0"/>
              </a:spcAft>
              <a:buClr>
                <a:srgbClr val="FFFFFF"/>
              </a:buClr>
              <a:buSzPts val="1400"/>
              <a:buChar char="●"/>
            </a:pPr>
            <a:r>
              <a:rPr lang="en-GB" sz="1400">
                <a:solidFill>
                  <a:srgbClr val="FFFFFF"/>
                </a:solidFill>
              </a:rPr>
              <a:t>Projects in progress can be delayed with no additional time required for start-up and remobilization for completion at a later time</a:t>
            </a:r>
            <a:endParaRPr sz="1400">
              <a:solidFill>
                <a:srgbClr val="FFFFFF"/>
              </a:solidFill>
            </a:endParaRPr>
          </a:p>
          <a:p>
            <a:pPr indent="-317500" lvl="0" marL="457200" rtl="0" algn="l">
              <a:spcBef>
                <a:spcPts val="0"/>
              </a:spcBef>
              <a:spcAft>
                <a:spcPts val="0"/>
              </a:spcAft>
              <a:buClr>
                <a:srgbClr val="FFFFFF"/>
              </a:buClr>
              <a:buSzPts val="1400"/>
              <a:buChar char="●"/>
            </a:pPr>
            <a:r>
              <a:rPr lang="en-GB" sz="1400">
                <a:solidFill>
                  <a:srgbClr val="FFFFFF"/>
                </a:solidFill>
              </a:rPr>
              <a:t>Emergency project is assigned the highest priority and can occur concurrently with other projects</a:t>
            </a:r>
            <a:endParaRPr sz="1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5" name="Shape 465"/>
        <p:cNvGrpSpPr/>
        <p:nvPr/>
      </p:nvGrpSpPr>
      <p:grpSpPr>
        <a:xfrm>
          <a:off x="0" y="0"/>
          <a:ext cx="0" cy="0"/>
          <a:chOff x="0" y="0"/>
          <a:chExt cx="0" cy="0"/>
        </a:xfrm>
      </p:grpSpPr>
      <p:sp>
        <p:nvSpPr>
          <p:cNvPr id="466" name="Google Shape;466;p46"/>
          <p:cNvSpPr txBox="1"/>
          <p:nvPr>
            <p:ph type="title"/>
          </p:nvPr>
        </p:nvSpPr>
        <p:spPr>
          <a:xfrm>
            <a:off x="730725" y="1318650"/>
            <a:ext cx="3749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RCMPSP Methodologies</a:t>
            </a:r>
            <a:endParaRPr/>
          </a:p>
          <a:p>
            <a:pPr indent="0" lvl="0" marL="0" rtl="0" algn="l">
              <a:spcBef>
                <a:spcPts val="0"/>
              </a:spcBef>
              <a:spcAft>
                <a:spcPts val="0"/>
              </a:spcAft>
              <a:buNone/>
            </a:pPr>
            <a:r>
              <a:rPr b="0" lang="en-GB" sz="2000"/>
              <a:t>Assignment A</a:t>
            </a:r>
            <a:endParaRPr b="0" sz="2000"/>
          </a:p>
        </p:txBody>
      </p:sp>
      <p:sp>
        <p:nvSpPr>
          <p:cNvPr id="467" name="Google Shape;467;p46"/>
          <p:cNvSpPr txBox="1"/>
          <p:nvPr>
            <p:ph idx="1" type="body"/>
          </p:nvPr>
        </p:nvSpPr>
        <p:spPr>
          <a:xfrm>
            <a:off x="721225" y="27389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Priority Rule (PR) Heuristic</a:t>
            </a:r>
            <a:r>
              <a:rPr lang="en-GB" sz="1400"/>
              <a:t>s</a:t>
            </a:r>
            <a:endParaRPr sz="1400"/>
          </a:p>
          <a:p>
            <a:pPr indent="0" lvl="0" marL="0" rtl="0" algn="l">
              <a:spcBef>
                <a:spcPts val="1600"/>
              </a:spcBef>
              <a:spcAft>
                <a:spcPts val="0"/>
              </a:spcAft>
              <a:buNone/>
            </a:pPr>
            <a:r>
              <a:rPr b="1" lang="en-GB" sz="1400">
                <a:solidFill>
                  <a:schemeClr val="dk2"/>
                </a:solidFill>
              </a:rPr>
              <a:t>Advantages: </a:t>
            </a:r>
            <a:r>
              <a:rPr lang="en-GB" sz="1400"/>
              <a:t>Fast implementation speed and simplicity in algorithmic computation</a:t>
            </a:r>
            <a:endParaRPr sz="1400"/>
          </a:p>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rPr b="1" lang="en-GB" sz="1400">
                <a:solidFill>
                  <a:schemeClr val="dk2"/>
                </a:solidFill>
              </a:rPr>
              <a:t>Notes: </a:t>
            </a:r>
            <a:r>
              <a:rPr lang="en-GB" sz="1400"/>
              <a:t>Literature is inconclusive about which PR provides the best performance</a:t>
            </a:r>
            <a:endParaRPr sz="1400"/>
          </a:p>
          <a:p>
            <a:pPr indent="-317500" lvl="0" marL="457200" rtl="0" algn="l">
              <a:spcBef>
                <a:spcPts val="0"/>
              </a:spcBef>
              <a:spcAft>
                <a:spcPts val="0"/>
              </a:spcAft>
              <a:buSzPts val="1400"/>
              <a:buChar char="●"/>
            </a:pPr>
            <a:r>
              <a:rPr lang="en-GB" sz="1400"/>
              <a:t>MINSLK typically performs well</a:t>
            </a:r>
            <a:endParaRPr sz="1400"/>
          </a:p>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t/>
            </a:r>
            <a:endParaRPr sz="1400">
              <a:solidFill>
                <a:schemeClr val="dk2"/>
              </a:solidFill>
            </a:endParaRPr>
          </a:p>
        </p:txBody>
      </p:sp>
      <p:pic>
        <p:nvPicPr>
          <p:cNvPr id="468" name="Google Shape;468;p46"/>
          <p:cNvPicPr preferRelativeResize="0"/>
          <p:nvPr/>
        </p:nvPicPr>
        <p:blipFill rotWithShape="1">
          <a:blip r:embed="rId4">
            <a:alphaModFix/>
          </a:blip>
          <a:srcRect b="0" l="0" r="31740" t="0"/>
          <a:stretch/>
        </p:blipFill>
        <p:spPr>
          <a:xfrm>
            <a:off x="4572000" y="1319200"/>
            <a:ext cx="4241225" cy="33321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2" name="Shape 472"/>
        <p:cNvGrpSpPr/>
        <p:nvPr/>
      </p:nvGrpSpPr>
      <p:grpSpPr>
        <a:xfrm>
          <a:off x="0" y="0"/>
          <a:ext cx="0" cy="0"/>
          <a:chOff x="0" y="0"/>
          <a:chExt cx="0" cy="0"/>
        </a:xfrm>
      </p:grpSpPr>
      <p:sp>
        <p:nvSpPr>
          <p:cNvPr id="473" name="Google Shape;473;p47"/>
          <p:cNvSpPr txBox="1"/>
          <p:nvPr>
            <p:ph type="title"/>
          </p:nvPr>
        </p:nvSpPr>
        <p:spPr>
          <a:xfrm>
            <a:off x="730725" y="1318650"/>
            <a:ext cx="4445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Reactive Project Scheduling </a:t>
            </a:r>
            <a:r>
              <a:rPr lang="en-GB"/>
              <a:t>Methodology</a:t>
            </a:r>
            <a:endParaRPr/>
          </a:p>
          <a:p>
            <a:pPr indent="0" lvl="0" marL="0" rtl="0" algn="l">
              <a:spcBef>
                <a:spcPts val="0"/>
              </a:spcBef>
              <a:spcAft>
                <a:spcPts val="0"/>
              </a:spcAft>
              <a:buNone/>
            </a:pPr>
            <a:r>
              <a:rPr b="0" lang="en-GB" sz="2000"/>
              <a:t>Assignment A</a:t>
            </a:r>
            <a:endParaRPr b="0" sz="2000"/>
          </a:p>
        </p:txBody>
      </p:sp>
      <p:sp>
        <p:nvSpPr>
          <p:cNvPr id="474" name="Google Shape;474;p47"/>
          <p:cNvSpPr txBox="1"/>
          <p:nvPr>
            <p:ph idx="1" type="body"/>
          </p:nvPr>
        </p:nvSpPr>
        <p:spPr>
          <a:xfrm>
            <a:off x="721225" y="2738925"/>
            <a:ext cx="41643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Complete rescheduling method</a:t>
            </a:r>
            <a:endParaRPr sz="1400"/>
          </a:p>
          <a:p>
            <a:pPr indent="0" lvl="0" marL="0" rtl="0" algn="l">
              <a:spcBef>
                <a:spcPts val="1600"/>
              </a:spcBef>
              <a:spcAft>
                <a:spcPts val="0"/>
              </a:spcAft>
              <a:buNone/>
            </a:pPr>
            <a:r>
              <a:rPr b="1" lang="en-GB" sz="1400">
                <a:solidFill>
                  <a:schemeClr val="dk2"/>
                </a:solidFill>
              </a:rPr>
              <a:t>Advantages: </a:t>
            </a:r>
            <a:r>
              <a:rPr lang="en-GB" sz="1400"/>
              <a:t>Excels in makespan performance compared to other methods</a:t>
            </a:r>
            <a:endParaRPr sz="1400"/>
          </a:p>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rPr b="1" lang="en-GB" sz="1400">
                <a:solidFill>
                  <a:schemeClr val="dk2"/>
                </a:solidFill>
              </a:rPr>
              <a:t>Notes: </a:t>
            </a:r>
            <a:r>
              <a:rPr lang="en-GB" sz="1400"/>
              <a:t>Lack of studies on reactive project scheduling with new project arrival, majority of literature reviewed applied compete rescheduling</a:t>
            </a:r>
            <a:endParaRPr sz="1400"/>
          </a:p>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t/>
            </a:r>
            <a:endParaRPr sz="1400">
              <a:solidFill>
                <a:schemeClr val="dk2"/>
              </a:solidFill>
            </a:endParaRPr>
          </a:p>
        </p:txBody>
      </p:sp>
      <p:pic>
        <p:nvPicPr>
          <p:cNvPr id="475" name="Google Shape;475;p47"/>
          <p:cNvPicPr preferRelativeResize="0"/>
          <p:nvPr/>
        </p:nvPicPr>
        <p:blipFill rotWithShape="1">
          <a:blip r:embed="rId4">
            <a:alphaModFix/>
          </a:blip>
          <a:srcRect b="20306" l="0" r="0" t="0"/>
          <a:stretch/>
        </p:blipFill>
        <p:spPr>
          <a:xfrm>
            <a:off x="5377750" y="1206050"/>
            <a:ext cx="1636600" cy="1304275"/>
          </a:xfrm>
          <a:prstGeom prst="rect">
            <a:avLst/>
          </a:prstGeom>
          <a:noFill/>
          <a:ln>
            <a:noFill/>
          </a:ln>
        </p:spPr>
      </p:pic>
      <p:pic>
        <p:nvPicPr>
          <p:cNvPr id="476" name="Google Shape;476;p47"/>
          <p:cNvPicPr preferRelativeResize="0"/>
          <p:nvPr/>
        </p:nvPicPr>
        <p:blipFill rotWithShape="1">
          <a:blip r:embed="rId5">
            <a:alphaModFix/>
          </a:blip>
          <a:srcRect b="18360" l="0" r="0" t="0"/>
          <a:stretch/>
        </p:blipFill>
        <p:spPr>
          <a:xfrm>
            <a:off x="6861950" y="2012500"/>
            <a:ext cx="1267037" cy="1034401"/>
          </a:xfrm>
          <a:prstGeom prst="rect">
            <a:avLst/>
          </a:prstGeom>
          <a:noFill/>
          <a:ln>
            <a:noFill/>
          </a:ln>
        </p:spPr>
      </p:pic>
      <p:pic>
        <p:nvPicPr>
          <p:cNvPr id="477" name="Google Shape;477;p47"/>
          <p:cNvPicPr preferRelativeResize="0"/>
          <p:nvPr/>
        </p:nvPicPr>
        <p:blipFill rotWithShape="1">
          <a:blip r:embed="rId6">
            <a:alphaModFix/>
          </a:blip>
          <a:srcRect b="13636" l="0" r="0" t="0"/>
          <a:stretch/>
        </p:blipFill>
        <p:spPr>
          <a:xfrm>
            <a:off x="6833877" y="3151400"/>
            <a:ext cx="1765746" cy="152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Understanding</a:t>
            </a:r>
            <a:endParaRPr/>
          </a:p>
        </p:txBody>
      </p:sp>
      <p:sp>
        <p:nvSpPr>
          <p:cNvPr id="203" name="Google Shape;203;p21"/>
          <p:cNvSpPr txBox="1"/>
          <p:nvPr>
            <p:ph idx="1" type="body"/>
          </p:nvPr>
        </p:nvSpPr>
        <p:spPr>
          <a:xfrm>
            <a:off x="810575" y="2047025"/>
            <a:ext cx="7922100" cy="18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Resource-Constrained Multi-Project Scheduling Problem (RCMPSP).</a:t>
            </a:r>
            <a:endParaRPr sz="1400"/>
          </a:p>
          <a:p>
            <a:pPr indent="0" lvl="0" marL="0" rtl="0" algn="l">
              <a:spcBef>
                <a:spcPts val="1600"/>
              </a:spcBef>
              <a:spcAft>
                <a:spcPts val="0"/>
              </a:spcAft>
              <a:buNone/>
            </a:pPr>
            <a:r>
              <a:rPr lang="en-GB" sz="1400"/>
              <a:t>As many companies carry out a portfolio of projects in simultaneous, subject to precedence and resource constraints, RCMPSP has numerous published academic studies and a well-established system of nomenclatures, heuristic methodologies, databases, solution procedures, and models [1]. </a:t>
            </a:r>
            <a:endParaRPr sz="1400"/>
          </a:p>
          <a:p>
            <a:pPr indent="0" lvl="0" marL="0" rtl="0" algn="l">
              <a:spcBef>
                <a:spcPts val="1600"/>
              </a:spcBef>
              <a:spcAft>
                <a:spcPts val="1600"/>
              </a:spcAft>
              <a:buNone/>
            </a:pPr>
            <a:r>
              <a:rPr lang="en-GB" sz="1400"/>
              <a:t> </a:t>
            </a:r>
            <a:endParaRPr sz="1400"/>
          </a:p>
        </p:txBody>
      </p:sp>
      <p:pic>
        <p:nvPicPr>
          <p:cNvPr descr="shutterstock_429987889_edited.jpg" id="204" name="Google Shape;204;p21"/>
          <p:cNvPicPr preferRelativeResize="0"/>
          <p:nvPr/>
        </p:nvPicPr>
        <p:blipFill rotWithShape="1">
          <a:blip r:embed="rId4">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1" name="Shape 481"/>
        <p:cNvGrpSpPr/>
        <p:nvPr/>
      </p:nvGrpSpPr>
      <p:grpSpPr>
        <a:xfrm>
          <a:off x="0" y="0"/>
          <a:ext cx="0" cy="0"/>
          <a:chOff x="0" y="0"/>
          <a:chExt cx="0" cy="0"/>
        </a:xfrm>
      </p:grpSpPr>
      <p:sp>
        <p:nvSpPr>
          <p:cNvPr id="482" name="Google Shape;482;p48"/>
          <p:cNvSpPr txBox="1"/>
          <p:nvPr>
            <p:ph type="title"/>
          </p:nvPr>
        </p:nvSpPr>
        <p:spPr>
          <a:xfrm>
            <a:off x="730725" y="1318650"/>
            <a:ext cx="39465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RCMPSP Methodologies</a:t>
            </a:r>
            <a:endParaRPr/>
          </a:p>
          <a:p>
            <a:pPr indent="0" lvl="0" marL="0" rtl="0" algn="l">
              <a:spcBef>
                <a:spcPts val="0"/>
              </a:spcBef>
              <a:spcAft>
                <a:spcPts val="0"/>
              </a:spcAft>
              <a:buNone/>
            </a:pPr>
            <a:r>
              <a:rPr b="0" lang="en-GB" sz="2000"/>
              <a:t>Assignment B</a:t>
            </a:r>
            <a:endParaRPr b="0"/>
          </a:p>
          <a:p>
            <a:pPr indent="0" lvl="0" marL="0" rtl="0" algn="l">
              <a:spcBef>
                <a:spcPts val="0"/>
              </a:spcBef>
              <a:spcAft>
                <a:spcPts val="0"/>
              </a:spcAft>
              <a:buNone/>
            </a:pPr>
            <a:r>
              <a:t/>
            </a:r>
            <a:endParaRPr/>
          </a:p>
        </p:txBody>
      </p:sp>
      <p:sp>
        <p:nvSpPr>
          <p:cNvPr id="483" name="Google Shape;483;p48"/>
          <p:cNvSpPr txBox="1"/>
          <p:nvPr>
            <p:ph idx="1" type="body"/>
          </p:nvPr>
        </p:nvSpPr>
        <p:spPr>
          <a:xfrm>
            <a:off x="721225" y="2738925"/>
            <a:ext cx="36192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Priority rule (PR) Heuristics</a:t>
            </a:r>
            <a:endParaRPr sz="1400">
              <a:solidFill>
                <a:schemeClr val="dk2"/>
              </a:solidFill>
            </a:endParaRPr>
          </a:p>
          <a:p>
            <a:pPr indent="0" lvl="0" marL="0" rtl="0" algn="l">
              <a:spcBef>
                <a:spcPts val="1600"/>
              </a:spcBef>
              <a:spcAft>
                <a:spcPts val="0"/>
              </a:spcAft>
              <a:buNone/>
            </a:pPr>
            <a:r>
              <a:rPr b="1" lang="en-GB" sz="1400">
                <a:solidFill>
                  <a:schemeClr val="dk2"/>
                </a:solidFill>
              </a:rPr>
              <a:t>Notes: </a:t>
            </a:r>
            <a:r>
              <a:rPr lang="en-GB" sz="1400"/>
              <a:t>Literature</a:t>
            </a:r>
            <a:r>
              <a:rPr lang="en-GB" sz="1400"/>
              <a:t> indicated MAXPEN produced minimum delay penalties</a:t>
            </a:r>
            <a:endParaRPr sz="1400"/>
          </a:p>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t/>
            </a:r>
            <a:endParaRPr sz="1400">
              <a:solidFill>
                <a:schemeClr val="dk2"/>
              </a:solidFill>
            </a:endParaRPr>
          </a:p>
        </p:txBody>
      </p:sp>
      <p:grpSp>
        <p:nvGrpSpPr>
          <p:cNvPr id="484" name="Google Shape;484;p48"/>
          <p:cNvGrpSpPr/>
          <p:nvPr/>
        </p:nvGrpSpPr>
        <p:grpSpPr>
          <a:xfrm>
            <a:off x="4107984" y="3108544"/>
            <a:ext cx="4503885" cy="1400399"/>
            <a:chOff x="4184125" y="898725"/>
            <a:chExt cx="4232975" cy="1180775"/>
          </a:xfrm>
        </p:grpSpPr>
        <p:pic>
          <p:nvPicPr>
            <p:cNvPr id="485" name="Google Shape;485;p48"/>
            <p:cNvPicPr preferRelativeResize="0"/>
            <p:nvPr/>
          </p:nvPicPr>
          <p:blipFill rotWithShape="1">
            <a:blip r:embed="rId4">
              <a:alphaModFix/>
            </a:blip>
            <a:srcRect b="53180" l="0" r="0" t="27803"/>
            <a:stretch/>
          </p:blipFill>
          <p:spPr>
            <a:xfrm>
              <a:off x="4184125" y="898725"/>
              <a:ext cx="4232975" cy="862450"/>
            </a:xfrm>
            <a:prstGeom prst="rect">
              <a:avLst/>
            </a:prstGeom>
            <a:noFill/>
            <a:ln>
              <a:noFill/>
            </a:ln>
          </p:spPr>
        </p:pic>
        <p:pic>
          <p:nvPicPr>
            <p:cNvPr id="486" name="Google Shape;486;p48"/>
            <p:cNvPicPr preferRelativeResize="0"/>
            <p:nvPr/>
          </p:nvPicPr>
          <p:blipFill rotWithShape="1">
            <a:blip r:embed="rId4">
              <a:alphaModFix/>
            </a:blip>
            <a:srcRect b="4732" l="0" r="0" t="88550"/>
            <a:stretch/>
          </p:blipFill>
          <p:spPr>
            <a:xfrm>
              <a:off x="4198863" y="1780775"/>
              <a:ext cx="4172225" cy="298725"/>
            </a:xfrm>
            <a:prstGeom prst="rect">
              <a:avLst/>
            </a:prstGeom>
            <a:noFill/>
            <a:ln>
              <a:noFill/>
            </a:ln>
          </p:spPr>
        </p:pic>
      </p:grpSp>
      <p:pic>
        <p:nvPicPr>
          <p:cNvPr id="487" name="Google Shape;487;p48"/>
          <p:cNvPicPr preferRelativeResize="0"/>
          <p:nvPr/>
        </p:nvPicPr>
        <p:blipFill rotWithShape="1">
          <a:blip r:embed="rId5">
            <a:alphaModFix/>
          </a:blip>
          <a:srcRect b="17952" l="0" r="0" t="0"/>
          <a:stretch/>
        </p:blipFill>
        <p:spPr>
          <a:xfrm>
            <a:off x="5483150" y="780800"/>
            <a:ext cx="1706745" cy="1400401"/>
          </a:xfrm>
          <a:prstGeom prst="rect">
            <a:avLst/>
          </a:prstGeom>
          <a:noFill/>
          <a:ln>
            <a:noFill/>
          </a:ln>
        </p:spPr>
      </p:pic>
      <p:pic>
        <p:nvPicPr>
          <p:cNvPr id="488" name="Google Shape;488;p48"/>
          <p:cNvPicPr preferRelativeResize="0"/>
          <p:nvPr/>
        </p:nvPicPr>
        <p:blipFill rotWithShape="1">
          <a:blip r:embed="rId6">
            <a:alphaModFix/>
          </a:blip>
          <a:srcRect b="21917" l="0" r="0" t="0"/>
          <a:stretch/>
        </p:blipFill>
        <p:spPr>
          <a:xfrm>
            <a:off x="5595525" y="1913475"/>
            <a:ext cx="1466400" cy="1144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Assignment 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51496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Assignment A Background</a:t>
            </a:r>
            <a:endParaRPr/>
          </a:p>
        </p:txBody>
      </p:sp>
      <p:sp>
        <p:nvSpPr>
          <p:cNvPr id="215" name="Google Shape;215;p23"/>
          <p:cNvSpPr txBox="1"/>
          <p:nvPr>
            <p:ph idx="1" type="body"/>
          </p:nvPr>
        </p:nvSpPr>
        <p:spPr>
          <a:xfrm>
            <a:off x="5140825" y="2571751"/>
            <a:ext cx="3300900" cy="18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Scheduling of projects in a municipal drainage and water infrastructure portfolio. Projects have 3 categories: </a:t>
            </a:r>
            <a:endParaRPr sz="1400"/>
          </a:p>
        </p:txBody>
      </p:sp>
      <p:sp>
        <p:nvSpPr>
          <p:cNvPr id="216" name="Google Shape;216;p23"/>
          <p:cNvSpPr txBox="1"/>
          <p:nvPr/>
        </p:nvSpPr>
        <p:spPr>
          <a:xfrm>
            <a:off x="5154130" y="3664033"/>
            <a:ext cx="3636600" cy="24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dk1"/>
                </a:solidFill>
                <a:latin typeface="Lato"/>
                <a:ea typeface="Lato"/>
                <a:cs typeface="Lato"/>
                <a:sym typeface="Lato"/>
              </a:rPr>
              <a:t>01    | </a:t>
            </a:r>
            <a:r>
              <a:rPr lang="en-GB">
                <a:solidFill>
                  <a:srgbClr val="000000"/>
                </a:solidFill>
                <a:latin typeface="Lato"/>
                <a:ea typeface="Lato"/>
                <a:cs typeface="Lato"/>
                <a:sym typeface="Lato"/>
              </a:rPr>
              <a:t>   C</a:t>
            </a:r>
            <a:r>
              <a:rPr lang="en-GB">
                <a:latin typeface="Lato"/>
                <a:ea typeface="Lato"/>
                <a:cs typeface="Lato"/>
                <a:sym typeface="Lato"/>
              </a:rPr>
              <a:t>lient-demanded projects</a:t>
            </a:r>
            <a:endParaRPr/>
          </a:p>
        </p:txBody>
      </p:sp>
      <p:sp>
        <p:nvSpPr>
          <p:cNvPr id="217" name="Google Shape;217;p23"/>
          <p:cNvSpPr txBox="1"/>
          <p:nvPr/>
        </p:nvSpPr>
        <p:spPr>
          <a:xfrm>
            <a:off x="5154130" y="3909506"/>
            <a:ext cx="3636600" cy="24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dk1"/>
                </a:solidFill>
                <a:latin typeface="Lato"/>
                <a:ea typeface="Lato"/>
                <a:cs typeface="Lato"/>
                <a:sym typeface="Lato"/>
              </a:rPr>
              <a:t>02    |</a:t>
            </a:r>
            <a:r>
              <a:rPr b="1" lang="en-GB">
                <a:solidFill>
                  <a:srgbClr val="CCCCCC"/>
                </a:solidFill>
                <a:latin typeface="Lato"/>
                <a:ea typeface="Lato"/>
                <a:cs typeface="Lato"/>
                <a:sym typeface="Lato"/>
              </a:rPr>
              <a:t> </a:t>
            </a:r>
            <a:r>
              <a:rPr lang="en-GB">
                <a:solidFill>
                  <a:srgbClr val="53C6A1"/>
                </a:solidFill>
                <a:latin typeface="Lato"/>
                <a:ea typeface="Lato"/>
                <a:cs typeface="Lato"/>
                <a:sym typeface="Lato"/>
              </a:rPr>
              <a:t> </a:t>
            </a:r>
            <a:r>
              <a:rPr lang="en-GB">
                <a:solidFill>
                  <a:srgbClr val="000000"/>
                </a:solidFill>
                <a:latin typeface="Lato"/>
                <a:ea typeface="Lato"/>
                <a:cs typeface="Lato"/>
                <a:sym typeface="Lato"/>
              </a:rPr>
              <a:t>  </a:t>
            </a:r>
            <a:r>
              <a:rPr lang="en-GB">
                <a:latin typeface="Lato"/>
                <a:ea typeface="Lato"/>
                <a:cs typeface="Lato"/>
                <a:sym typeface="Lato"/>
              </a:rPr>
              <a:t>Prioritized projects</a:t>
            </a:r>
            <a:endParaRPr/>
          </a:p>
        </p:txBody>
      </p:sp>
      <p:sp>
        <p:nvSpPr>
          <p:cNvPr id="218" name="Google Shape;218;p23"/>
          <p:cNvSpPr txBox="1"/>
          <p:nvPr/>
        </p:nvSpPr>
        <p:spPr>
          <a:xfrm>
            <a:off x="5154130" y="4154978"/>
            <a:ext cx="3636600" cy="24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dk1"/>
                </a:solidFill>
                <a:latin typeface="Lato"/>
                <a:ea typeface="Lato"/>
                <a:cs typeface="Lato"/>
                <a:sym typeface="Lato"/>
              </a:rPr>
              <a:t>03    |</a:t>
            </a:r>
            <a:r>
              <a:rPr b="1" lang="en-GB">
                <a:solidFill>
                  <a:srgbClr val="CCCCCC"/>
                </a:solidFill>
                <a:latin typeface="Lato"/>
                <a:ea typeface="Lato"/>
                <a:cs typeface="Lato"/>
                <a:sym typeface="Lato"/>
              </a:rPr>
              <a:t> </a:t>
            </a:r>
            <a:r>
              <a:rPr lang="en-GB">
                <a:solidFill>
                  <a:srgbClr val="000000"/>
                </a:solidFill>
                <a:latin typeface="Lato"/>
                <a:ea typeface="Lato"/>
                <a:cs typeface="Lato"/>
                <a:sym typeface="Lato"/>
              </a:rPr>
              <a:t>   </a:t>
            </a:r>
            <a:r>
              <a:rPr lang="en-GB">
                <a:latin typeface="Lato"/>
                <a:ea typeface="Lato"/>
                <a:cs typeface="Lato"/>
                <a:sym typeface="Lato"/>
              </a:rPr>
              <a:t>Emergency projects</a:t>
            </a:r>
            <a:endParaRPr/>
          </a:p>
        </p:txBody>
      </p:sp>
      <p:pic>
        <p:nvPicPr>
          <p:cNvPr id="219" name="Google Shape;219;p23"/>
          <p:cNvPicPr preferRelativeResize="0"/>
          <p:nvPr/>
        </p:nvPicPr>
        <p:blipFill rotWithShape="1">
          <a:blip r:embed="rId3">
            <a:alphaModFix/>
          </a:blip>
          <a:srcRect b="0" l="42799" r="15298" t="0"/>
          <a:stretch/>
        </p:blipFill>
        <p:spPr>
          <a:xfrm>
            <a:off x="844250" y="1174325"/>
            <a:ext cx="1834875" cy="3284126"/>
          </a:xfrm>
          <a:prstGeom prst="rect">
            <a:avLst/>
          </a:prstGeom>
          <a:noFill/>
          <a:ln>
            <a:noFill/>
          </a:ln>
        </p:spPr>
      </p:pic>
      <p:pic>
        <p:nvPicPr>
          <p:cNvPr id="220" name="Google Shape;220;p23"/>
          <p:cNvPicPr preferRelativeResize="0"/>
          <p:nvPr/>
        </p:nvPicPr>
        <p:blipFill rotWithShape="1">
          <a:blip r:embed="rId4">
            <a:alphaModFix/>
          </a:blip>
          <a:srcRect b="8762" l="0" r="0" t="12079"/>
          <a:stretch/>
        </p:blipFill>
        <p:spPr>
          <a:xfrm rot="5400000">
            <a:off x="2048800" y="1950500"/>
            <a:ext cx="3283875" cy="1731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What We Know - Assignment Parameters</a:t>
            </a:r>
            <a:endParaRPr sz="800"/>
          </a:p>
        </p:txBody>
      </p:sp>
      <p:sp>
        <p:nvSpPr>
          <p:cNvPr id="226" name="Google Shape;226;p24"/>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a:latin typeface="Lato"/>
                <a:ea typeface="Lato"/>
                <a:cs typeface="Lato"/>
                <a:sym typeface="Lato"/>
              </a:rPr>
              <a:t>Priority</a:t>
            </a:r>
            <a:endParaRPr b="1">
              <a:latin typeface="Lato"/>
              <a:ea typeface="Lato"/>
              <a:cs typeface="Lato"/>
              <a:sym typeface="Lato"/>
            </a:endParaRPr>
          </a:p>
        </p:txBody>
      </p:sp>
      <p:sp>
        <p:nvSpPr>
          <p:cNvPr id="227" name="Google Shape;227;p24"/>
          <p:cNvSpPr txBox="1"/>
          <p:nvPr>
            <p:ph type="title"/>
          </p:nvPr>
        </p:nvSpPr>
        <p:spPr>
          <a:xfrm>
            <a:off x="765360" y="1939700"/>
            <a:ext cx="17187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Priority Index PI</a:t>
            </a:r>
            <a:r>
              <a:rPr baseline="-25000" lang="en-GB" sz="800">
                <a:solidFill>
                  <a:srgbClr val="000000"/>
                </a:solidFill>
              </a:rPr>
              <a:t>j</a:t>
            </a:r>
            <a:r>
              <a:rPr lang="en-GB" sz="800">
                <a:solidFill>
                  <a:srgbClr val="000000"/>
                </a:solidFill>
              </a:rPr>
              <a:t> </a:t>
            </a:r>
            <a:endParaRPr sz="800">
              <a:solidFill>
                <a:srgbClr val="000000"/>
              </a:solidFill>
            </a:endParaRPr>
          </a:p>
        </p:txBody>
      </p:sp>
      <p:sp>
        <p:nvSpPr>
          <p:cNvPr id="228" name="Google Shape;228;p24"/>
          <p:cNvSpPr txBox="1"/>
          <p:nvPr>
            <p:ph idx="4294967295" type="body"/>
          </p:nvPr>
        </p:nvSpPr>
        <p:spPr>
          <a:xfrm>
            <a:off x="765350" y="2170625"/>
            <a:ext cx="1890000" cy="80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t>The Priority Index has been calculated using EPCOR’s proprietary  software and has been provided in the assignment. </a:t>
            </a:r>
            <a:endParaRPr sz="700"/>
          </a:p>
          <a:p>
            <a:pPr indent="0" lvl="0" marL="0" rtl="0" algn="l">
              <a:lnSpc>
                <a:spcPct val="100000"/>
              </a:lnSpc>
              <a:spcBef>
                <a:spcPts val="800"/>
              </a:spcBef>
              <a:spcAft>
                <a:spcPts val="1600"/>
              </a:spcAft>
              <a:buNone/>
            </a:pPr>
            <a:r>
              <a:rPr lang="en-GB" sz="700"/>
              <a:t>No Priority Rule Heuristics are needed to determine project priorities. </a:t>
            </a:r>
            <a:endParaRPr sz="700"/>
          </a:p>
        </p:txBody>
      </p:sp>
      <p:sp>
        <p:nvSpPr>
          <p:cNvPr id="229" name="Google Shape;229;p24"/>
          <p:cNvSpPr txBox="1"/>
          <p:nvPr/>
        </p:nvSpPr>
        <p:spPr>
          <a:xfrm>
            <a:off x="1712651" y="2957350"/>
            <a:ext cx="1305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Relationships</a:t>
            </a:r>
            <a:endParaRPr b="1">
              <a:latin typeface="Lato"/>
              <a:ea typeface="Lato"/>
              <a:cs typeface="Lato"/>
              <a:sym typeface="Lato"/>
            </a:endParaRPr>
          </a:p>
        </p:txBody>
      </p:sp>
      <p:sp>
        <p:nvSpPr>
          <p:cNvPr id="230" name="Google Shape;230;p24"/>
          <p:cNvSpPr txBox="1"/>
          <p:nvPr>
            <p:ph type="title"/>
          </p:nvPr>
        </p:nvSpPr>
        <p:spPr>
          <a:xfrm>
            <a:off x="2169850" y="3761400"/>
            <a:ext cx="21270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No Relationships Between Projects</a:t>
            </a:r>
            <a:endParaRPr sz="800">
              <a:solidFill>
                <a:srgbClr val="000000"/>
              </a:solidFill>
            </a:endParaRPr>
          </a:p>
        </p:txBody>
      </p:sp>
      <p:sp>
        <p:nvSpPr>
          <p:cNvPr id="231" name="Google Shape;231;p24"/>
          <p:cNvSpPr txBox="1"/>
          <p:nvPr>
            <p:ph idx="4294967295" type="body"/>
          </p:nvPr>
        </p:nvSpPr>
        <p:spPr>
          <a:xfrm>
            <a:off x="2169850" y="3992325"/>
            <a:ext cx="21270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t>Projects are independent of one another with no dependency or precedence </a:t>
            </a:r>
            <a:r>
              <a:rPr lang="en-GB" sz="700"/>
              <a:t>relationship</a:t>
            </a:r>
            <a:endParaRPr sz="700"/>
          </a:p>
          <a:p>
            <a:pPr indent="0" lvl="0" marL="0" rtl="0" algn="l">
              <a:lnSpc>
                <a:spcPct val="100000"/>
              </a:lnSpc>
              <a:spcBef>
                <a:spcPts val="800"/>
              </a:spcBef>
              <a:spcAft>
                <a:spcPts val="1600"/>
              </a:spcAft>
              <a:buNone/>
            </a:pPr>
            <a:r>
              <a:rPr lang="en-GB" sz="700"/>
              <a:t>We are exploring a  static RCMPSP where there are no precedence relationships between the projects. The portfolio can be treated as one mega-project and each of the projects are treated as non-precedence activity. </a:t>
            </a:r>
            <a:endParaRPr sz="700"/>
          </a:p>
        </p:txBody>
      </p:sp>
      <p:sp>
        <p:nvSpPr>
          <p:cNvPr id="232" name="Google Shape;232;p24"/>
          <p:cNvSpPr txBox="1"/>
          <p:nvPr/>
        </p:nvSpPr>
        <p:spPr>
          <a:xfrm>
            <a:off x="3094825" y="3462425"/>
            <a:ext cx="1477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Dates Provided</a:t>
            </a:r>
            <a:endParaRPr b="1">
              <a:latin typeface="Lato"/>
              <a:ea typeface="Lato"/>
              <a:cs typeface="Lato"/>
              <a:sym typeface="Lato"/>
            </a:endParaRPr>
          </a:p>
        </p:txBody>
      </p:sp>
      <p:sp>
        <p:nvSpPr>
          <p:cNvPr id="233" name="Google Shape;233;p24"/>
          <p:cNvSpPr txBox="1"/>
          <p:nvPr>
            <p:ph type="title"/>
          </p:nvPr>
        </p:nvSpPr>
        <p:spPr>
          <a:xfrm>
            <a:off x="3628225" y="1943921"/>
            <a:ext cx="1621500" cy="41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800">
                <a:solidFill>
                  <a:srgbClr val="000000"/>
                </a:solidFill>
              </a:rPr>
              <a:t>Date Ready = Early Start (ES)</a:t>
            </a:r>
            <a:endParaRPr sz="800">
              <a:solidFill>
                <a:srgbClr val="000000"/>
              </a:solidFill>
            </a:endParaRPr>
          </a:p>
          <a:p>
            <a:pPr indent="0" lvl="0" marL="0" rtl="0" algn="l">
              <a:lnSpc>
                <a:spcPct val="100000"/>
              </a:lnSpc>
              <a:spcBef>
                <a:spcPts val="800"/>
              </a:spcBef>
              <a:spcAft>
                <a:spcPts val="800"/>
              </a:spcAft>
              <a:buNone/>
            </a:pPr>
            <a:r>
              <a:rPr lang="en-GB" sz="800">
                <a:solidFill>
                  <a:srgbClr val="000000"/>
                </a:solidFill>
              </a:rPr>
              <a:t>Deadline = Late Finish (LF)</a:t>
            </a:r>
            <a:endParaRPr sz="800">
              <a:solidFill>
                <a:srgbClr val="000000"/>
              </a:solidFill>
            </a:endParaRPr>
          </a:p>
        </p:txBody>
      </p:sp>
      <p:sp>
        <p:nvSpPr>
          <p:cNvPr id="234" name="Google Shape;234;p24"/>
          <p:cNvSpPr txBox="1"/>
          <p:nvPr>
            <p:ph idx="4294967295" type="body"/>
          </p:nvPr>
        </p:nvSpPr>
        <p:spPr>
          <a:xfrm>
            <a:off x="3628225" y="2473100"/>
            <a:ext cx="1477200" cy="46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The Site Ready date establishes the Early Start while the deadline establishes the Late Finish.</a:t>
            </a:r>
            <a:endParaRPr sz="700"/>
          </a:p>
        </p:txBody>
      </p:sp>
      <p:sp>
        <p:nvSpPr>
          <p:cNvPr id="235" name="Google Shape;235;p24"/>
          <p:cNvSpPr txBox="1"/>
          <p:nvPr/>
        </p:nvSpPr>
        <p:spPr>
          <a:xfrm>
            <a:off x="4653250" y="2957350"/>
            <a:ext cx="1105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Crew</a:t>
            </a:r>
            <a:endParaRPr b="1">
              <a:latin typeface="Lato"/>
              <a:ea typeface="Lato"/>
              <a:cs typeface="Lato"/>
              <a:sym typeface="Lato"/>
            </a:endParaRPr>
          </a:p>
        </p:txBody>
      </p:sp>
      <p:sp>
        <p:nvSpPr>
          <p:cNvPr id="236" name="Google Shape;236;p24"/>
          <p:cNvSpPr txBox="1"/>
          <p:nvPr>
            <p:ph type="title"/>
          </p:nvPr>
        </p:nvSpPr>
        <p:spPr>
          <a:xfrm>
            <a:off x="5067475" y="3761400"/>
            <a:ext cx="2436000" cy="30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8 Crews Available</a:t>
            </a:r>
            <a:endParaRPr sz="800">
              <a:solidFill>
                <a:srgbClr val="000000"/>
              </a:solidFill>
            </a:endParaRPr>
          </a:p>
        </p:txBody>
      </p:sp>
      <p:sp>
        <p:nvSpPr>
          <p:cNvPr id="237" name="Google Shape;237;p24"/>
          <p:cNvSpPr txBox="1"/>
          <p:nvPr>
            <p:ph idx="4294967295" type="body"/>
          </p:nvPr>
        </p:nvSpPr>
        <p:spPr>
          <a:xfrm>
            <a:off x="5067475" y="3992325"/>
            <a:ext cx="2435700" cy="62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t>Each crew can perform at most one project at a time.</a:t>
            </a:r>
            <a:endParaRPr sz="700"/>
          </a:p>
          <a:p>
            <a:pPr indent="0" lvl="0" marL="0" rtl="0" algn="l">
              <a:lnSpc>
                <a:spcPct val="100000"/>
              </a:lnSpc>
              <a:spcBef>
                <a:spcPts val="800"/>
              </a:spcBef>
              <a:spcAft>
                <a:spcPts val="0"/>
              </a:spcAft>
              <a:buNone/>
            </a:pPr>
            <a:r>
              <a:rPr lang="en-GB" sz="700"/>
              <a:t>Projects cannot be split between crews.</a:t>
            </a:r>
            <a:endParaRPr sz="700"/>
          </a:p>
          <a:p>
            <a:pPr indent="0" lvl="0" marL="0" rtl="0" algn="l">
              <a:lnSpc>
                <a:spcPct val="100000"/>
              </a:lnSpc>
              <a:spcBef>
                <a:spcPts val="800"/>
              </a:spcBef>
              <a:spcAft>
                <a:spcPts val="800"/>
              </a:spcAft>
              <a:buNone/>
            </a:pPr>
            <a:r>
              <a:rPr lang="en-GB" sz="700"/>
              <a:t>Each crew is ready at the respective worksite at the beginning of each work day, travel time does not need to be accounted for.</a:t>
            </a:r>
            <a:endParaRPr sz="700"/>
          </a:p>
        </p:txBody>
      </p:sp>
      <p:sp>
        <p:nvSpPr>
          <p:cNvPr id="238" name="Google Shape;238;p24"/>
          <p:cNvSpPr txBox="1"/>
          <p:nvPr/>
        </p:nvSpPr>
        <p:spPr>
          <a:xfrm>
            <a:off x="6255000" y="3462425"/>
            <a:ext cx="1002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Calendar</a:t>
            </a:r>
            <a:endParaRPr b="1">
              <a:latin typeface="Lato"/>
              <a:ea typeface="Lato"/>
              <a:cs typeface="Lato"/>
              <a:sym typeface="Lato"/>
            </a:endParaRPr>
          </a:p>
        </p:txBody>
      </p:sp>
      <p:sp>
        <p:nvSpPr>
          <p:cNvPr id="239" name="Google Shape;239;p24"/>
          <p:cNvSpPr txBox="1"/>
          <p:nvPr>
            <p:ph type="title"/>
          </p:nvPr>
        </p:nvSpPr>
        <p:spPr>
          <a:xfrm>
            <a:off x="6593100" y="1939700"/>
            <a:ext cx="2436000" cy="33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Standard Calendar and Hours</a:t>
            </a:r>
            <a:endParaRPr sz="800">
              <a:solidFill>
                <a:srgbClr val="000000"/>
              </a:solidFill>
            </a:endParaRPr>
          </a:p>
        </p:txBody>
      </p:sp>
      <p:sp>
        <p:nvSpPr>
          <p:cNvPr id="240" name="Google Shape;240;p24"/>
          <p:cNvSpPr txBox="1"/>
          <p:nvPr>
            <p:ph idx="4294967295" type="body"/>
          </p:nvPr>
        </p:nvSpPr>
        <p:spPr>
          <a:xfrm>
            <a:off x="6593100" y="2170700"/>
            <a:ext cx="2436000" cy="88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t>A standard 5 days per week, 8 hours per day calendar is followed with the exception of October 9 being a statutory holiday.</a:t>
            </a:r>
            <a:endParaRPr sz="700"/>
          </a:p>
          <a:p>
            <a:pPr indent="0" lvl="0" marL="0" rtl="0" algn="l">
              <a:lnSpc>
                <a:spcPct val="100000"/>
              </a:lnSpc>
              <a:spcBef>
                <a:spcPts val="800"/>
              </a:spcBef>
              <a:spcAft>
                <a:spcPts val="800"/>
              </a:spcAft>
              <a:buNone/>
            </a:pPr>
            <a:r>
              <a:rPr lang="en-GB" sz="700"/>
              <a:t>In total, the planning horizon of three weeks starts on October 2 and ends on October 23.</a:t>
            </a:r>
            <a:endParaRPr sz="700"/>
          </a:p>
        </p:txBody>
      </p:sp>
      <p:pic>
        <p:nvPicPr>
          <p:cNvPr descr="shutterstock_429987889_edited.jpg" id="241" name="Google Shape;241;p24"/>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242" name="Google Shape;242;p24"/>
          <p:cNvGrpSpPr/>
          <p:nvPr/>
        </p:nvGrpSpPr>
        <p:grpSpPr>
          <a:xfrm>
            <a:off x="845575" y="3060165"/>
            <a:ext cx="92400" cy="411825"/>
            <a:chOff x="845575" y="2563700"/>
            <a:chExt cx="92400" cy="411825"/>
          </a:xfrm>
        </p:grpSpPr>
        <p:cxnSp>
          <p:nvCxnSpPr>
            <p:cNvPr id="243" name="Google Shape;243;p2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4" name="Google Shape;244;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24"/>
          <p:cNvGrpSpPr/>
          <p:nvPr/>
        </p:nvGrpSpPr>
        <p:grpSpPr>
          <a:xfrm rot="10800000">
            <a:off x="2296375" y="3339567"/>
            <a:ext cx="92400" cy="411825"/>
            <a:chOff x="2070100" y="2563700"/>
            <a:chExt cx="92400" cy="411825"/>
          </a:xfrm>
        </p:grpSpPr>
        <p:cxnSp>
          <p:nvCxnSpPr>
            <p:cNvPr id="246" name="Google Shape;246;p24"/>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7" name="Google Shape;247;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24"/>
          <p:cNvGrpSpPr/>
          <p:nvPr/>
        </p:nvGrpSpPr>
        <p:grpSpPr>
          <a:xfrm>
            <a:off x="3747175" y="3060165"/>
            <a:ext cx="92400" cy="411825"/>
            <a:chOff x="845575" y="2563700"/>
            <a:chExt cx="92400" cy="411825"/>
          </a:xfrm>
        </p:grpSpPr>
        <p:cxnSp>
          <p:nvCxnSpPr>
            <p:cNvPr id="249" name="Google Shape;249;p2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50" name="Google Shape;250;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24"/>
          <p:cNvGrpSpPr/>
          <p:nvPr/>
        </p:nvGrpSpPr>
        <p:grpSpPr>
          <a:xfrm rot="10800000">
            <a:off x="5197975" y="3339567"/>
            <a:ext cx="92400" cy="411825"/>
            <a:chOff x="2070100" y="2563700"/>
            <a:chExt cx="92400" cy="411825"/>
          </a:xfrm>
        </p:grpSpPr>
        <p:cxnSp>
          <p:nvCxnSpPr>
            <p:cNvPr id="252" name="Google Shape;252;p24"/>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53" name="Google Shape;253;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4"/>
          <p:cNvGrpSpPr/>
          <p:nvPr/>
        </p:nvGrpSpPr>
        <p:grpSpPr>
          <a:xfrm>
            <a:off x="6648775" y="3060165"/>
            <a:ext cx="92400" cy="411825"/>
            <a:chOff x="845575" y="2563700"/>
            <a:chExt cx="92400" cy="411825"/>
          </a:xfrm>
        </p:grpSpPr>
        <p:cxnSp>
          <p:nvCxnSpPr>
            <p:cNvPr id="255" name="Google Shape;255;p2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56" name="Google Shape;256;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4"/>
          <p:cNvSpPr txBox="1"/>
          <p:nvPr>
            <p:ph type="title"/>
          </p:nvPr>
        </p:nvSpPr>
        <p:spPr>
          <a:xfrm>
            <a:off x="5249713" y="2220263"/>
            <a:ext cx="16215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800">
                <a:solidFill>
                  <a:schemeClr val="dk1"/>
                </a:solidFill>
              </a:rPr>
              <a:t>What we can infer:</a:t>
            </a:r>
            <a:endParaRPr sz="800">
              <a:solidFill>
                <a:schemeClr val="dk1"/>
              </a:solidFill>
            </a:endParaRPr>
          </a:p>
          <a:p>
            <a:pPr indent="0" lvl="0" marL="0" rtl="0" algn="l">
              <a:lnSpc>
                <a:spcPct val="100000"/>
              </a:lnSpc>
              <a:spcBef>
                <a:spcPts val="0"/>
              </a:spcBef>
              <a:spcAft>
                <a:spcPts val="0"/>
              </a:spcAft>
              <a:buNone/>
            </a:pPr>
            <a:r>
              <a:rPr lang="en-GB" sz="800">
                <a:solidFill>
                  <a:schemeClr val="dk1"/>
                </a:solidFill>
              </a:rPr>
              <a:t>LF - ES - Duration = Slack</a:t>
            </a:r>
            <a:endParaRPr sz="800">
              <a:solidFill>
                <a:schemeClr val="dk1"/>
              </a:solidFill>
            </a:endParaRPr>
          </a:p>
        </p:txBody>
      </p:sp>
      <p:sp>
        <p:nvSpPr>
          <p:cNvPr id="258" name="Google Shape;258;p24"/>
          <p:cNvSpPr/>
          <p:nvPr/>
        </p:nvSpPr>
        <p:spPr>
          <a:xfrm>
            <a:off x="5126500" y="2047013"/>
            <a:ext cx="158700" cy="8256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000000"/>
                </a:solidFill>
              </a:rPr>
              <a:t>What We Know - Resource Capacity</a:t>
            </a:r>
            <a:endParaRPr sz="2200"/>
          </a:p>
        </p:txBody>
      </p:sp>
      <p:sp>
        <p:nvSpPr>
          <p:cNvPr id="264" name="Google Shape;264;p25"/>
          <p:cNvSpPr txBox="1"/>
          <p:nvPr/>
        </p:nvSpPr>
        <p:spPr>
          <a:xfrm>
            <a:off x="3766500" y="874400"/>
            <a:ext cx="20682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Three Week Planning Window - Oct 23</a:t>
            </a:r>
            <a:endParaRPr b="1" sz="800">
              <a:solidFill>
                <a:schemeClr val="dk1"/>
              </a:solidFill>
              <a:latin typeface="Lato"/>
              <a:ea typeface="Lato"/>
              <a:cs typeface="Lato"/>
              <a:sym typeface="Lato"/>
            </a:endParaRPr>
          </a:p>
        </p:txBody>
      </p:sp>
      <p:sp>
        <p:nvSpPr>
          <p:cNvPr id="265" name="Google Shape;265;p25"/>
          <p:cNvSpPr txBox="1"/>
          <p:nvPr/>
        </p:nvSpPr>
        <p:spPr>
          <a:xfrm>
            <a:off x="3646800" y="10994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118</a:t>
            </a:r>
            <a:endParaRPr b="1" sz="4800">
              <a:solidFill>
                <a:schemeClr val="dk1"/>
              </a:solidFill>
              <a:latin typeface="Lato"/>
              <a:ea typeface="Lato"/>
              <a:cs typeface="Lato"/>
              <a:sym typeface="Lato"/>
            </a:endParaRPr>
          </a:p>
        </p:txBody>
      </p:sp>
      <p:sp>
        <p:nvSpPr>
          <p:cNvPr id="266" name="Google Shape;266;p25"/>
          <p:cNvSpPr txBox="1"/>
          <p:nvPr/>
        </p:nvSpPr>
        <p:spPr>
          <a:xfrm>
            <a:off x="3766500" y="19364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Days of Resource Capacity at 8 Crews</a:t>
            </a:r>
            <a:endParaRPr b="1" sz="1100">
              <a:solidFill>
                <a:schemeClr val="accent1"/>
              </a:solidFill>
              <a:latin typeface="Lato"/>
              <a:ea typeface="Lato"/>
              <a:cs typeface="Lato"/>
              <a:sym typeface="Lato"/>
            </a:endParaRPr>
          </a:p>
        </p:txBody>
      </p:sp>
      <p:sp>
        <p:nvSpPr>
          <p:cNvPr id="267" name="Google Shape;267;p25"/>
          <p:cNvSpPr txBox="1"/>
          <p:nvPr/>
        </p:nvSpPr>
        <p:spPr>
          <a:xfrm>
            <a:off x="6611500" y="8743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Deadline On and Before Oct 23</a:t>
            </a:r>
            <a:endParaRPr b="1" sz="800">
              <a:solidFill>
                <a:schemeClr val="dk1"/>
              </a:solidFill>
              <a:latin typeface="Lato"/>
              <a:ea typeface="Lato"/>
              <a:cs typeface="Lato"/>
              <a:sym typeface="Lato"/>
            </a:endParaRPr>
          </a:p>
        </p:txBody>
      </p:sp>
      <p:sp>
        <p:nvSpPr>
          <p:cNvPr id="268" name="Google Shape;268;p25"/>
          <p:cNvSpPr txBox="1"/>
          <p:nvPr/>
        </p:nvSpPr>
        <p:spPr>
          <a:xfrm>
            <a:off x="6342100" y="10994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150</a:t>
            </a:r>
            <a:endParaRPr b="1" sz="4800">
              <a:solidFill>
                <a:schemeClr val="dk1"/>
              </a:solidFill>
              <a:latin typeface="Lato"/>
              <a:ea typeface="Lato"/>
              <a:cs typeface="Lato"/>
              <a:sym typeface="Lato"/>
            </a:endParaRPr>
          </a:p>
        </p:txBody>
      </p:sp>
      <p:sp>
        <p:nvSpPr>
          <p:cNvPr id="269" name="Google Shape;269;p25"/>
          <p:cNvSpPr txBox="1"/>
          <p:nvPr/>
        </p:nvSpPr>
        <p:spPr>
          <a:xfrm>
            <a:off x="6461800" y="19364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Days of Project Work</a:t>
            </a:r>
            <a:endParaRPr b="1" sz="1100">
              <a:solidFill>
                <a:schemeClr val="accent1"/>
              </a:solidFill>
              <a:latin typeface="Lato"/>
              <a:ea typeface="Lato"/>
              <a:cs typeface="Lato"/>
              <a:sym typeface="Lato"/>
            </a:endParaRPr>
          </a:p>
        </p:txBody>
      </p:sp>
      <p:sp>
        <p:nvSpPr>
          <p:cNvPr id="270" name="Google Shape;270;p25"/>
          <p:cNvSpPr txBox="1"/>
          <p:nvPr/>
        </p:nvSpPr>
        <p:spPr>
          <a:xfrm>
            <a:off x="6342100" y="2706500"/>
            <a:ext cx="23076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All Projects  - Deadline On and Before Oct 28</a:t>
            </a:r>
            <a:endParaRPr b="1" sz="800">
              <a:solidFill>
                <a:schemeClr val="dk1"/>
              </a:solidFill>
              <a:latin typeface="Lato"/>
              <a:ea typeface="Lato"/>
              <a:cs typeface="Lato"/>
              <a:sym typeface="Lato"/>
            </a:endParaRPr>
          </a:p>
        </p:txBody>
      </p:sp>
      <p:sp>
        <p:nvSpPr>
          <p:cNvPr id="271" name="Google Shape;271;p25"/>
          <p:cNvSpPr txBox="1"/>
          <p:nvPr/>
        </p:nvSpPr>
        <p:spPr>
          <a:xfrm>
            <a:off x="63421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191</a:t>
            </a:r>
            <a:endParaRPr b="1" sz="4800">
              <a:solidFill>
                <a:schemeClr val="dk1"/>
              </a:solidFill>
              <a:latin typeface="Lato"/>
              <a:ea typeface="Lato"/>
              <a:cs typeface="Lato"/>
              <a:sym typeface="Lato"/>
            </a:endParaRPr>
          </a:p>
        </p:txBody>
      </p:sp>
      <p:sp>
        <p:nvSpPr>
          <p:cNvPr id="272" name="Google Shape;272;p25"/>
          <p:cNvSpPr txBox="1"/>
          <p:nvPr/>
        </p:nvSpPr>
        <p:spPr>
          <a:xfrm>
            <a:off x="64618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Days of Project Work</a:t>
            </a:r>
            <a:endParaRPr b="1" sz="1100">
              <a:solidFill>
                <a:schemeClr val="accent1"/>
              </a:solidFill>
              <a:latin typeface="Lato"/>
              <a:ea typeface="Lato"/>
              <a:cs typeface="Lato"/>
              <a:sym typeface="Lato"/>
            </a:endParaRPr>
          </a:p>
        </p:txBody>
      </p:sp>
      <p:sp>
        <p:nvSpPr>
          <p:cNvPr id="273" name="Google Shape;273;p25"/>
          <p:cNvSpPr txBox="1"/>
          <p:nvPr/>
        </p:nvSpPr>
        <p:spPr>
          <a:xfrm>
            <a:off x="3794425" y="2719975"/>
            <a:ext cx="19881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Four Week Planning Window -  Oct 28</a:t>
            </a:r>
            <a:endParaRPr b="1" sz="800">
              <a:solidFill>
                <a:schemeClr val="dk1"/>
              </a:solidFill>
              <a:latin typeface="Lato"/>
              <a:ea typeface="Lato"/>
              <a:cs typeface="Lato"/>
              <a:sym typeface="Lato"/>
            </a:endParaRPr>
          </a:p>
        </p:txBody>
      </p:sp>
      <p:sp>
        <p:nvSpPr>
          <p:cNvPr id="274" name="Google Shape;274;p25"/>
          <p:cNvSpPr txBox="1"/>
          <p:nvPr/>
        </p:nvSpPr>
        <p:spPr>
          <a:xfrm>
            <a:off x="3646800" y="2945027"/>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150</a:t>
            </a:r>
            <a:endParaRPr b="1" sz="4800">
              <a:solidFill>
                <a:schemeClr val="dk1"/>
              </a:solidFill>
              <a:latin typeface="Lato"/>
              <a:ea typeface="Lato"/>
              <a:cs typeface="Lato"/>
              <a:sym typeface="Lato"/>
            </a:endParaRPr>
          </a:p>
        </p:txBody>
      </p:sp>
      <p:sp>
        <p:nvSpPr>
          <p:cNvPr id="275" name="Google Shape;275;p25"/>
          <p:cNvSpPr txBox="1"/>
          <p:nvPr/>
        </p:nvSpPr>
        <p:spPr>
          <a:xfrm>
            <a:off x="3766500" y="3782032"/>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Days of Resource Capacity at 8 Crews</a:t>
            </a:r>
            <a:endParaRPr b="1" sz="1100">
              <a:solidFill>
                <a:schemeClr val="accent1"/>
              </a:solidFill>
              <a:latin typeface="Lato"/>
              <a:ea typeface="Lato"/>
              <a:cs typeface="Lato"/>
              <a:sym typeface="Lato"/>
            </a:endParaRPr>
          </a:p>
        </p:txBody>
      </p:sp>
      <p:sp>
        <p:nvSpPr>
          <p:cNvPr id="276" name="Google Shape;276;p25"/>
          <p:cNvSpPr txBox="1"/>
          <p:nvPr/>
        </p:nvSpPr>
        <p:spPr>
          <a:xfrm>
            <a:off x="730000" y="2538250"/>
            <a:ext cx="24945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Browning &amp; Yassine (2010):</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At any time, if a set of non-precedence constrained projects where </a:t>
            </a:r>
            <a:r>
              <a:rPr i="1" lang="en-GB" sz="1300">
                <a:latin typeface="EB Garamond"/>
                <a:ea typeface="EB Garamond"/>
                <a:cs typeface="EB Garamond"/>
                <a:sym typeface="EB Garamond"/>
              </a:rPr>
              <a:t>ΣR</a:t>
            </a:r>
            <a:r>
              <a:rPr baseline="-25000" i="1" lang="en-GB" sz="1300">
                <a:latin typeface="EB Garamond"/>
                <a:ea typeface="EB Garamond"/>
                <a:cs typeface="EB Garamond"/>
                <a:sym typeface="EB Garamond"/>
              </a:rPr>
              <a:t>k</a:t>
            </a:r>
            <a:r>
              <a:rPr lang="en-GB" sz="1300">
                <a:latin typeface="EB Garamond"/>
                <a:ea typeface="EB Garamond"/>
                <a:cs typeface="EB Garamond"/>
                <a:sym typeface="EB Garamond"/>
              </a:rPr>
              <a:t> &lt; </a:t>
            </a:r>
            <a:r>
              <a:rPr i="1" lang="en-GB" sz="1300">
                <a:latin typeface="EB Garamond"/>
                <a:ea typeface="EB Garamond"/>
                <a:cs typeface="EB Garamond"/>
                <a:sym typeface="EB Garamond"/>
              </a:rPr>
              <a:t>Σd</a:t>
            </a:r>
            <a:r>
              <a:rPr lang="en-GB"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then some projects will be delayed</a:t>
            </a:r>
            <a:endParaRPr sz="1300">
              <a:solidFill>
                <a:schemeClr val="accent1"/>
              </a:solidFill>
              <a:latin typeface="Lato"/>
              <a:ea typeface="Lato"/>
              <a:cs typeface="Lato"/>
              <a:sym typeface="Lato"/>
            </a:endParaRPr>
          </a:p>
        </p:txBody>
      </p:sp>
      <p:sp>
        <p:nvSpPr>
          <p:cNvPr id="277" name="Google Shape;277;p25"/>
          <p:cNvSpPr txBox="1"/>
          <p:nvPr/>
        </p:nvSpPr>
        <p:spPr>
          <a:xfrm>
            <a:off x="7159675" y="4587848"/>
            <a:ext cx="1988100" cy="3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 </a:t>
            </a:r>
            <a:r>
              <a:rPr lang="en-GB" sz="800">
                <a:solidFill>
                  <a:schemeClr val="accent1"/>
                </a:solidFill>
                <a:latin typeface="Lato"/>
                <a:ea typeface="Lato"/>
                <a:cs typeface="Lato"/>
                <a:sym typeface="Lato"/>
              </a:rPr>
              <a:t>R</a:t>
            </a:r>
            <a:r>
              <a:rPr baseline="-25000" lang="en-GB" sz="800">
                <a:solidFill>
                  <a:schemeClr val="accent1"/>
                </a:solidFill>
                <a:latin typeface="Lato"/>
                <a:ea typeface="Lato"/>
                <a:cs typeface="Lato"/>
                <a:sym typeface="Lato"/>
              </a:rPr>
              <a:t>k</a:t>
            </a:r>
            <a:r>
              <a:rPr lang="en-GB" sz="800">
                <a:solidFill>
                  <a:schemeClr val="accent1"/>
                </a:solidFill>
                <a:latin typeface="Lato"/>
                <a:ea typeface="Lato"/>
                <a:cs typeface="Lato"/>
                <a:sym typeface="Lato"/>
              </a:rPr>
              <a:t> - Resource Capacity; d - Duration </a:t>
            </a:r>
            <a:endParaRPr sz="800">
              <a:solidFill>
                <a:schemeClr val="accent1"/>
              </a:solidFill>
              <a:latin typeface="Lato"/>
              <a:ea typeface="Lato"/>
              <a:cs typeface="Lato"/>
              <a:sym typeface="Lato"/>
            </a:endParaRPr>
          </a:p>
        </p:txBody>
      </p:sp>
      <p:cxnSp>
        <p:nvCxnSpPr>
          <p:cNvPr id="278" name="Google Shape;278;p25"/>
          <p:cNvCxnSpPr/>
          <p:nvPr/>
        </p:nvCxnSpPr>
        <p:spPr>
          <a:xfrm>
            <a:off x="3709675" y="2529850"/>
            <a:ext cx="5194200" cy="0"/>
          </a:xfrm>
          <a:prstGeom prst="straightConnector1">
            <a:avLst/>
          </a:prstGeom>
          <a:noFill/>
          <a:ln cap="flat" cmpd="sng" w="9525">
            <a:solidFill>
              <a:schemeClr val="dk2"/>
            </a:solidFill>
            <a:prstDash val="dot"/>
            <a:round/>
            <a:headEnd len="med" w="med" type="none"/>
            <a:tailEnd len="med" w="med" type="none"/>
          </a:ln>
        </p:spPr>
      </p:cxnSp>
      <p:sp>
        <p:nvSpPr>
          <p:cNvPr id="279" name="Google Shape;279;p25"/>
          <p:cNvSpPr txBox="1"/>
          <p:nvPr/>
        </p:nvSpPr>
        <p:spPr>
          <a:xfrm>
            <a:off x="5709925" y="1269375"/>
            <a:ext cx="584100" cy="50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600">
                <a:solidFill>
                  <a:schemeClr val="accent1"/>
                </a:solidFill>
                <a:latin typeface="Lato"/>
                <a:ea typeface="Lato"/>
                <a:cs typeface="Lato"/>
                <a:sym typeface="Lato"/>
              </a:rPr>
              <a:t>&lt;</a:t>
            </a:r>
            <a:endParaRPr b="1" sz="9600">
              <a:solidFill>
                <a:schemeClr val="accent1"/>
              </a:solidFill>
              <a:latin typeface="Lato"/>
              <a:ea typeface="Lato"/>
              <a:cs typeface="Lato"/>
              <a:sym typeface="Lato"/>
            </a:endParaRPr>
          </a:p>
        </p:txBody>
      </p:sp>
      <p:sp>
        <p:nvSpPr>
          <p:cNvPr id="280" name="Google Shape;280;p25"/>
          <p:cNvSpPr txBox="1"/>
          <p:nvPr/>
        </p:nvSpPr>
        <p:spPr>
          <a:xfrm>
            <a:off x="5709925" y="3158050"/>
            <a:ext cx="584100" cy="50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600">
                <a:solidFill>
                  <a:schemeClr val="accent1"/>
                </a:solidFill>
                <a:latin typeface="Lato"/>
                <a:ea typeface="Lato"/>
                <a:cs typeface="Lato"/>
                <a:sym typeface="Lato"/>
              </a:rPr>
              <a:t>&lt;</a:t>
            </a:r>
            <a:endParaRPr b="1" sz="96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Assignment A Approach</a:t>
            </a:r>
            <a:endParaRPr/>
          </a:p>
        </p:txBody>
      </p:sp>
      <p:sp>
        <p:nvSpPr>
          <p:cNvPr id="286" name="Google Shape;286;p26"/>
          <p:cNvSpPr/>
          <p:nvPr/>
        </p:nvSpPr>
        <p:spPr>
          <a:xfrm>
            <a:off x="1400790" y="2562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87" name="Google Shape;287;p26"/>
          <p:cNvSpPr txBox="1"/>
          <p:nvPr>
            <p:ph idx="1" type="body"/>
          </p:nvPr>
        </p:nvSpPr>
        <p:spPr>
          <a:xfrm>
            <a:off x="1847691" y="2454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Optimally allocate constrained resources to maximize higher </a:t>
            </a:r>
            <a:r>
              <a:rPr lang="en-GB" sz="1400"/>
              <a:t>priority</a:t>
            </a:r>
            <a:r>
              <a:rPr lang="en-GB" sz="1400"/>
              <a:t> project completion within 3 week period (Question 1)</a:t>
            </a:r>
            <a:endParaRPr sz="1400"/>
          </a:p>
        </p:txBody>
      </p:sp>
      <p:sp>
        <p:nvSpPr>
          <p:cNvPr id="288" name="Google Shape;288;p26"/>
          <p:cNvSpPr/>
          <p:nvPr/>
        </p:nvSpPr>
        <p:spPr>
          <a:xfrm>
            <a:off x="1400790" y="3785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89" name="Google Shape;289;p26"/>
          <p:cNvSpPr txBox="1"/>
          <p:nvPr>
            <p:ph idx="1" type="body"/>
          </p:nvPr>
        </p:nvSpPr>
        <p:spPr>
          <a:xfrm>
            <a:off x="1847691" y="3688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Optimally allocate constrained resources to unplanned projects in Question 1 to reduce overall portfolio duration (Question 2)</a:t>
            </a:r>
            <a:endParaRPr sz="1400"/>
          </a:p>
        </p:txBody>
      </p:sp>
      <p:sp>
        <p:nvSpPr>
          <p:cNvPr id="290" name="Google Shape;290;p26"/>
          <p:cNvSpPr/>
          <p:nvPr/>
        </p:nvSpPr>
        <p:spPr>
          <a:xfrm>
            <a:off x="5090809" y="2562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91" name="Google Shape;291;p26"/>
          <p:cNvSpPr txBox="1"/>
          <p:nvPr>
            <p:ph idx="1" type="body"/>
          </p:nvPr>
        </p:nvSpPr>
        <p:spPr>
          <a:xfrm>
            <a:off x="5536112" y="2454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Update baseline schedule to minimize schedule adjustment to address the emergency project (Question 3)</a:t>
            </a:r>
            <a:endParaRPr sz="1400"/>
          </a:p>
        </p:txBody>
      </p:sp>
      <p:sp>
        <p:nvSpPr>
          <p:cNvPr id="292" name="Google Shape;292;p26"/>
          <p:cNvSpPr txBox="1"/>
          <p:nvPr>
            <p:ph idx="1" type="body"/>
          </p:nvPr>
        </p:nvSpPr>
        <p:spPr>
          <a:xfrm>
            <a:off x="729450" y="1901750"/>
            <a:ext cx="7010100" cy="7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Overall </a:t>
            </a:r>
            <a:r>
              <a:rPr lang="en-GB" sz="1400"/>
              <a:t>Assignment A goals are:</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7"/>
          <p:cNvSpPr txBox="1"/>
          <p:nvPr>
            <p:ph type="title"/>
          </p:nvPr>
        </p:nvSpPr>
        <p:spPr>
          <a:xfrm>
            <a:off x="729450" y="15964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Assignment A Approach</a:t>
            </a:r>
            <a:endParaRPr/>
          </a:p>
          <a:p>
            <a:pPr indent="0" lvl="0" marL="0" rtl="0" algn="l">
              <a:spcBef>
                <a:spcPts val="0"/>
              </a:spcBef>
              <a:spcAft>
                <a:spcPts val="0"/>
              </a:spcAft>
              <a:buNone/>
            </a:pPr>
            <a:r>
              <a:rPr b="0" lang="en-GB" sz="2000"/>
              <a:t>Parameters for consideration</a:t>
            </a:r>
            <a:endParaRPr b="0" sz="2000"/>
          </a:p>
        </p:txBody>
      </p:sp>
      <p:pic>
        <p:nvPicPr>
          <p:cNvPr descr="shutterstock_227447065.jpg" id="298" name="Google Shape;298;p27"/>
          <p:cNvPicPr preferRelativeResize="0"/>
          <p:nvPr/>
        </p:nvPicPr>
        <p:blipFill rotWithShape="1">
          <a:blip r:embed="rId3">
            <a:alphaModFix/>
          </a:blip>
          <a:srcRect b="11982" l="0" r="0" t="11982"/>
          <a:stretch/>
        </p:blipFill>
        <p:spPr>
          <a:xfrm>
            <a:off x="852363" y="2284080"/>
            <a:ext cx="2501199" cy="1267837"/>
          </a:xfrm>
          <a:prstGeom prst="rect">
            <a:avLst/>
          </a:prstGeom>
          <a:noFill/>
          <a:ln>
            <a:noFill/>
          </a:ln>
        </p:spPr>
      </p:pic>
      <p:sp>
        <p:nvSpPr>
          <p:cNvPr id="299" name="Google Shape;299;p27"/>
          <p:cNvSpPr txBox="1"/>
          <p:nvPr/>
        </p:nvSpPr>
        <p:spPr>
          <a:xfrm>
            <a:off x="884779" y="26111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300" name="Google Shape;300;p27"/>
          <p:cNvGrpSpPr/>
          <p:nvPr/>
        </p:nvGrpSpPr>
        <p:grpSpPr>
          <a:xfrm>
            <a:off x="852363" y="3467496"/>
            <a:ext cx="2501700" cy="1353953"/>
            <a:chOff x="830400" y="3274596"/>
            <a:chExt cx="2501700" cy="1353953"/>
          </a:xfrm>
        </p:grpSpPr>
        <p:sp>
          <p:nvSpPr>
            <p:cNvPr id="301" name="Google Shape;301;p27"/>
            <p:cNvSpPr/>
            <p:nvPr/>
          </p:nvSpPr>
          <p:spPr>
            <a:xfrm>
              <a:off x="830400" y="3360750"/>
              <a:ext cx="2501700" cy="12678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059092" y="3274596"/>
              <a:ext cx="219600" cy="936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shutterstock_425821354.jpg" id="303" name="Google Shape;303;p27"/>
          <p:cNvPicPr preferRelativeResize="0"/>
          <p:nvPr/>
        </p:nvPicPr>
        <p:blipFill rotWithShape="1">
          <a:blip r:embed="rId4">
            <a:alphaModFix/>
          </a:blip>
          <a:srcRect b="12034" l="0" r="0" t="12034"/>
          <a:stretch/>
        </p:blipFill>
        <p:spPr>
          <a:xfrm>
            <a:off x="3354829" y="3551913"/>
            <a:ext cx="2501197" cy="1267831"/>
          </a:xfrm>
          <a:prstGeom prst="rect">
            <a:avLst/>
          </a:prstGeom>
          <a:noFill/>
          <a:ln>
            <a:noFill/>
          </a:ln>
        </p:spPr>
      </p:pic>
      <p:sp>
        <p:nvSpPr>
          <p:cNvPr id="304" name="Google Shape;304;p27"/>
          <p:cNvSpPr txBox="1"/>
          <p:nvPr/>
        </p:nvSpPr>
        <p:spPr>
          <a:xfrm>
            <a:off x="3411205" y="37559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305" name="Google Shape;305;p27"/>
          <p:cNvGrpSpPr/>
          <p:nvPr/>
        </p:nvGrpSpPr>
        <p:grpSpPr>
          <a:xfrm flipH="1" rot="10800000">
            <a:off x="3354829" y="2284071"/>
            <a:ext cx="2501700" cy="1353953"/>
            <a:chOff x="830400" y="3274596"/>
            <a:chExt cx="2501700" cy="1353953"/>
          </a:xfrm>
        </p:grpSpPr>
        <p:sp>
          <p:nvSpPr>
            <p:cNvPr id="306" name="Google Shape;306;p27"/>
            <p:cNvSpPr/>
            <p:nvPr/>
          </p:nvSpPr>
          <p:spPr>
            <a:xfrm>
              <a:off x="830400" y="3360750"/>
              <a:ext cx="2501700" cy="12678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1059092" y="3274596"/>
              <a:ext cx="219600" cy="936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27"/>
          <p:cNvGrpSpPr/>
          <p:nvPr/>
        </p:nvGrpSpPr>
        <p:grpSpPr>
          <a:xfrm flipH="1" rot="10800000">
            <a:off x="854554" y="2284071"/>
            <a:ext cx="2501700" cy="1353953"/>
            <a:chOff x="830400" y="3274596"/>
            <a:chExt cx="2501700" cy="1353953"/>
          </a:xfrm>
        </p:grpSpPr>
        <p:sp>
          <p:nvSpPr>
            <p:cNvPr id="309" name="Google Shape;309;p27"/>
            <p:cNvSpPr/>
            <p:nvPr/>
          </p:nvSpPr>
          <p:spPr>
            <a:xfrm>
              <a:off x="830400" y="3360750"/>
              <a:ext cx="2501700" cy="126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059092" y="3274596"/>
              <a:ext cx="219600" cy="93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7"/>
          <p:cNvSpPr txBox="1"/>
          <p:nvPr>
            <p:ph type="title"/>
          </p:nvPr>
        </p:nvSpPr>
        <p:spPr>
          <a:xfrm>
            <a:off x="1505076" y="2369150"/>
            <a:ext cx="1655700" cy="10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400"/>
              <a:t>Sort By </a:t>
            </a:r>
            <a:r>
              <a:rPr lang="en-GB" sz="1400"/>
              <a:t>Assigned Project Priority Index</a:t>
            </a:r>
            <a:endParaRPr sz="1400"/>
          </a:p>
        </p:txBody>
      </p:sp>
      <p:sp>
        <p:nvSpPr>
          <p:cNvPr id="312" name="Google Shape;312;p27"/>
          <p:cNvSpPr txBox="1"/>
          <p:nvPr/>
        </p:nvSpPr>
        <p:spPr>
          <a:xfrm>
            <a:off x="989480" y="252395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sp>
        <p:nvSpPr>
          <p:cNvPr id="313" name="Google Shape;313;p27"/>
          <p:cNvSpPr txBox="1"/>
          <p:nvPr>
            <p:ph type="title"/>
          </p:nvPr>
        </p:nvSpPr>
        <p:spPr>
          <a:xfrm>
            <a:off x="4059976" y="2370350"/>
            <a:ext cx="1611900" cy="10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400"/>
              <a:t>Sort By Minimum Slack Index</a:t>
            </a:r>
            <a:endParaRPr sz="1400"/>
          </a:p>
        </p:txBody>
      </p:sp>
      <p:sp>
        <p:nvSpPr>
          <p:cNvPr id="314" name="Google Shape;314;p27"/>
          <p:cNvSpPr txBox="1"/>
          <p:nvPr/>
        </p:nvSpPr>
        <p:spPr>
          <a:xfrm>
            <a:off x="3544380" y="252515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02 </a:t>
            </a:r>
            <a:endParaRPr b="1" sz="3000">
              <a:solidFill>
                <a:srgbClr val="FFFFFF"/>
              </a:solidFill>
              <a:latin typeface="Raleway"/>
              <a:ea typeface="Raleway"/>
              <a:cs typeface="Raleway"/>
              <a:sym typeface="Raleway"/>
            </a:endParaRPr>
          </a:p>
        </p:txBody>
      </p:sp>
      <p:sp>
        <p:nvSpPr>
          <p:cNvPr id="315" name="Google Shape;315;p27"/>
          <p:cNvSpPr txBox="1"/>
          <p:nvPr>
            <p:ph type="title"/>
          </p:nvPr>
        </p:nvSpPr>
        <p:spPr>
          <a:xfrm>
            <a:off x="1507825" y="3663825"/>
            <a:ext cx="1655700" cy="10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400"/>
              <a:t>Consider </a:t>
            </a:r>
            <a:r>
              <a:rPr lang="en-GB" sz="1400"/>
              <a:t>Earliest Deadline</a:t>
            </a:r>
            <a:endParaRPr sz="1400"/>
          </a:p>
        </p:txBody>
      </p:sp>
      <p:sp>
        <p:nvSpPr>
          <p:cNvPr id="316" name="Google Shape;316;p27"/>
          <p:cNvSpPr txBox="1"/>
          <p:nvPr/>
        </p:nvSpPr>
        <p:spPr>
          <a:xfrm>
            <a:off x="992242" y="381862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03 </a:t>
            </a:r>
            <a:endParaRPr b="1" sz="3000">
              <a:solidFill>
                <a:srgbClr val="FFFFFF"/>
              </a:solidFill>
              <a:latin typeface="Raleway"/>
              <a:ea typeface="Raleway"/>
              <a:cs typeface="Raleway"/>
              <a:sym typeface="Raleway"/>
            </a:endParaRPr>
          </a:p>
        </p:txBody>
      </p:sp>
      <p:grpSp>
        <p:nvGrpSpPr>
          <p:cNvPr id="317" name="Google Shape;317;p27"/>
          <p:cNvGrpSpPr/>
          <p:nvPr/>
        </p:nvGrpSpPr>
        <p:grpSpPr>
          <a:xfrm>
            <a:off x="3344775" y="3468783"/>
            <a:ext cx="2501700" cy="1353953"/>
            <a:chOff x="830400" y="3274596"/>
            <a:chExt cx="2501700" cy="1353953"/>
          </a:xfrm>
        </p:grpSpPr>
        <p:sp>
          <p:nvSpPr>
            <p:cNvPr id="318" name="Google Shape;318;p27"/>
            <p:cNvSpPr/>
            <p:nvPr/>
          </p:nvSpPr>
          <p:spPr>
            <a:xfrm>
              <a:off x="830400" y="3360750"/>
              <a:ext cx="2501700" cy="126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1059092" y="3274596"/>
              <a:ext cx="219600" cy="93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7"/>
          <p:cNvSpPr txBox="1"/>
          <p:nvPr>
            <p:ph type="title"/>
          </p:nvPr>
        </p:nvSpPr>
        <p:spPr>
          <a:xfrm>
            <a:off x="4052775" y="3665100"/>
            <a:ext cx="1655700" cy="10497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GB" sz="1400"/>
              <a:t>Consider Early Start</a:t>
            </a:r>
            <a:endParaRPr sz="1400"/>
          </a:p>
        </p:txBody>
      </p:sp>
      <p:sp>
        <p:nvSpPr>
          <p:cNvPr id="321" name="Google Shape;321;p27"/>
          <p:cNvSpPr txBox="1"/>
          <p:nvPr/>
        </p:nvSpPr>
        <p:spPr>
          <a:xfrm>
            <a:off x="3537194" y="3819901"/>
            <a:ext cx="586500" cy="9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04 </a:t>
            </a:r>
            <a:endParaRPr b="1" sz="3000">
              <a:solidFill>
                <a:srgbClr val="FFFFFF"/>
              </a:solidFill>
              <a:latin typeface="Raleway"/>
              <a:ea typeface="Raleway"/>
              <a:cs typeface="Raleway"/>
              <a:sym typeface="Raleway"/>
            </a:endParaRPr>
          </a:p>
        </p:txBody>
      </p:sp>
      <p:pic>
        <p:nvPicPr>
          <p:cNvPr id="322" name="Google Shape;322;p27"/>
          <p:cNvPicPr preferRelativeResize="0"/>
          <p:nvPr/>
        </p:nvPicPr>
        <p:blipFill>
          <a:blip r:embed="rId5">
            <a:alphaModFix/>
          </a:blip>
          <a:stretch>
            <a:fillRect/>
          </a:stretch>
        </p:blipFill>
        <p:spPr>
          <a:xfrm>
            <a:off x="6486061" y="0"/>
            <a:ext cx="2657929" cy="5143501"/>
          </a:xfrm>
          <a:prstGeom prst="rect">
            <a:avLst/>
          </a:prstGeom>
          <a:noFill/>
          <a:ln>
            <a:noFill/>
          </a:ln>
        </p:spPr>
      </p:pic>
      <p:sp>
        <p:nvSpPr>
          <p:cNvPr id="323" name="Google Shape;323;p27"/>
          <p:cNvSpPr txBox="1"/>
          <p:nvPr>
            <p:ph type="title"/>
          </p:nvPr>
        </p:nvSpPr>
        <p:spPr>
          <a:xfrm>
            <a:off x="3950704" y="2284075"/>
            <a:ext cx="21684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800">
                <a:solidFill>
                  <a:schemeClr val="dk1"/>
                </a:solidFill>
              </a:rPr>
              <a:t>LF - ES - Duration = Slack</a:t>
            </a:r>
            <a:endParaRPr sz="800">
              <a:solidFill>
                <a:schemeClr val="dk1"/>
              </a:solidFill>
            </a:endParaRPr>
          </a:p>
          <a:p>
            <a:pPr indent="0" lvl="0" marL="0" rtl="0" algn="l">
              <a:lnSpc>
                <a:spcPct val="100000"/>
              </a:lnSpc>
              <a:spcBef>
                <a:spcPts val="0"/>
              </a:spcBef>
              <a:spcAft>
                <a:spcPts val="0"/>
              </a:spcAft>
              <a:buNone/>
            </a:pPr>
            <a:r>
              <a:rPr lang="en-GB" sz="800">
                <a:solidFill>
                  <a:schemeClr val="dk1"/>
                </a:solidFill>
              </a:rPr>
              <a:t>Slack / Max Slack = Slack Index</a:t>
            </a:r>
            <a:endParaRPr sz="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